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2" r:id="rId2"/>
    <p:sldId id="256" r:id="rId3"/>
    <p:sldId id="257" r:id="rId4"/>
    <p:sldId id="258" r:id="rId5"/>
    <p:sldId id="259" r:id="rId6"/>
    <p:sldId id="260"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32" y="6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GB"/>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3F79EEB8-7FAD-4B16-BD7A-6C9FD7401030}" type="datetimeFigureOut">
              <a:rPr lang="en-GB" smtClean="0"/>
              <a:t>24/03/2023</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01B33F9-0153-4D4E-8E01-27796B34564E}" type="slidenum">
              <a:rPr lang="en-GB" smtClean="0"/>
              <a:t>‹#›</a:t>
            </a:fld>
            <a:endParaRPr lang="en-GB"/>
          </a:p>
        </p:txBody>
      </p:sp>
    </p:spTree>
    <p:extLst>
      <p:ext uri="{BB962C8B-B14F-4D97-AF65-F5344CB8AC3E}">
        <p14:creationId xmlns:p14="http://schemas.microsoft.com/office/powerpoint/2010/main" val="3828291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F79EEB8-7FAD-4B16-BD7A-6C9FD7401030}" type="datetimeFigureOut">
              <a:rPr lang="en-GB" smtClean="0"/>
              <a:t>24/03/2023</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01B33F9-0153-4D4E-8E01-27796B34564E}" type="slidenum">
              <a:rPr lang="en-GB" smtClean="0"/>
              <a:t>‹#›</a:t>
            </a:fld>
            <a:endParaRPr lang="en-GB"/>
          </a:p>
        </p:txBody>
      </p:sp>
    </p:spTree>
    <p:extLst>
      <p:ext uri="{BB962C8B-B14F-4D97-AF65-F5344CB8AC3E}">
        <p14:creationId xmlns:p14="http://schemas.microsoft.com/office/powerpoint/2010/main" val="3568276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GB"/>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3F79EEB8-7FAD-4B16-BD7A-6C9FD7401030}" type="datetimeFigureOut">
              <a:rPr lang="en-GB" smtClean="0"/>
              <a:t>24/03/2023</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01B33F9-0153-4D4E-8E01-27796B34564E}" type="slidenum">
              <a:rPr lang="en-GB" smtClean="0"/>
              <a:t>‹#›</a:t>
            </a:fld>
            <a:endParaRPr lang="en-GB"/>
          </a:p>
        </p:txBody>
      </p:sp>
    </p:spTree>
    <p:extLst>
      <p:ext uri="{BB962C8B-B14F-4D97-AF65-F5344CB8AC3E}">
        <p14:creationId xmlns:p14="http://schemas.microsoft.com/office/powerpoint/2010/main" val="1328645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GB"/>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3F79EEB8-7FAD-4B16-BD7A-6C9FD7401030}" type="datetimeFigureOut">
              <a:rPr lang="en-GB" smtClean="0"/>
              <a:t>24/03/2023</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01B33F9-0153-4D4E-8E01-27796B34564E}" type="slidenum">
              <a:rPr lang="en-GB" smtClean="0"/>
              <a:t>‹#›</a:t>
            </a:fld>
            <a:endParaRPr lang="en-GB"/>
          </a:p>
        </p:txBody>
      </p:sp>
    </p:spTree>
    <p:extLst>
      <p:ext uri="{BB962C8B-B14F-4D97-AF65-F5344CB8AC3E}">
        <p14:creationId xmlns:p14="http://schemas.microsoft.com/office/powerpoint/2010/main" val="3074492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F79EEB8-7FAD-4B16-BD7A-6C9FD7401030}" type="datetimeFigureOut">
              <a:rPr lang="en-GB" smtClean="0"/>
              <a:t>24/03/2023</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01B33F9-0153-4D4E-8E01-27796B34564E}" type="slidenum">
              <a:rPr lang="en-GB" smtClean="0"/>
              <a:t>‹#›</a:t>
            </a:fld>
            <a:endParaRPr lang="en-GB"/>
          </a:p>
        </p:txBody>
      </p:sp>
    </p:spTree>
    <p:extLst>
      <p:ext uri="{BB962C8B-B14F-4D97-AF65-F5344CB8AC3E}">
        <p14:creationId xmlns:p14="http://schemas.microsoft.com/office/powerpoint/2010/main" val="2986481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F79EEB8-7FAD-4B16-BD7A-6C9FD7401030}" type="datetimeFigureOut">
              <a:rPr lang="en-GB" smtClean="0"/>
              <a:t>24/03/2023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1B33F9-0153-4D4E-8E01-27796B34564E}" type="slidenum">
              <a:rPr lang="en-GB" smtClean="0"/>
              <a:t>‹#›</a:t>
            </a:fld>
            <a:endParaRPr lang="en-GB"/>
          </a:p>
        </p:txBody>
      </p:sp>
    </p:spTree>
    <p:extLst>
      <p:ext uri="{BB962C8B-B14F-4D97-AF65-F5344CB8AC3E}">
        <p14:creationId xmlns:p14="http://schemas.microsoft.com/office/powerpoint/2010/main" val="1934993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F79EEB8-7FAD-4B16-BD7A-6C9FD7401030}" type="datetimeFigureOut">
              <a:rPr lang="en-GB" smtClean="0"/>
              <a:t>24/03/2023</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701B33F9-0153-4D4E-8E01-27796B34564E}" type="slidenum">
              <a:rPr lang="en-GB" smtClean="0"/>
              <a:t>‹#›</a:t>
            </a:fld>
            <a:endParaRPr lang="en-GB"/>
          </a:p>
        </p:txBody>
      </p:sp>
    </p:spTree>
    <p:extLst>
      <p:ext uri="{BB962C8B-B14F-4D97-AF65-F5344CB8AC3E}">
        <p14:creationId xmlns:p14="http://schemas.microsoft.com/office/powerpoint/2010/main" val="4140380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3F79EEB8-7FAD-4B16-BD7A-6C9FD7401030}" type="datetimeFigureOut">
              <a:rPr lang="en-GB" smtClean="0"/>
              <a:t>24/03/2023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B33F9-0153-4D4E-8E01-27796B34564E}" type="slidenum">
              <a:rPr lang="en-GB" smtClean="0"/>
              <a:t>‹#›</a:t>
            </a:fld>
            <a:endParaRPr lang="en-GB"/>
          </a:p>
        </p:txBody>
      </p:sp>
    </p:spTree>
    <p:extLst>
      <p:ext uri="{BB962C8B-B14F-4D97-AF65-F5344CB8AC3E}">
        <p14:creationId xmlns:p14="http://schemas.microsoft.com/office/powerpoint/2010/main" val="2104824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3F79EEB8-7FAD-4B16-BD7A-6C9FD7401030}" type="datetimeFigureOut">
              <a:rPr lang="en-GB" smtClean="0"/>
              <a:t>24/03/2023</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01B33F9-0153-4D4E-8E01-27796B34564E}" type="slidenum">
              <a:rPr lang="en-GB" smtClean="0"/>
              <a:t>‹#›</a:t>
            </a:fld>
            <a:endParaRPr lang="en-GB"/>
          </a:p>
        </p:txBody>
      </p:sp>
    </p:spTree>
    <p:extLst>
      <p:ext uri="{BB962C8B-B14F-4D97-AF65-F5344CB8AC3E}">
        <p14:creationId xmlns:p14="http://schemas.microsoft.com/office/powerpoint/2010/main" val="1287817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F79EEB8-7FAD-4B16-BD7A-6C9FD7401030}" type="datetimeFigureOut">
              <a:rPr lang="en-GB" smtClean="0"/>
              <a:t>24/03/2023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B33F9-0153-4D4E-8E01-27796B34564E}" type="slidenum">
              <a:rPr lang="en-GB" smtClean="0"/>
              <a:t>‹#›</a:t>
            </a:fld>
            <a:endParaRPr lang="en-GB"/>
          </a:p>
        </p:txBody>
      </p:sp>
    </p:spTree>
    <p:extLst>
      <p:ext uri="{BB962C8B-B14F-4D97-AF65-F5344CB8AC3E}">
        <p14:creationId xmlns:p14="http://schemas.microsoft.com/office/powerpoint/2010/main" val="2998269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F79EEB8-7FAD-4B16-BD7A-6C9FD7401030}" type="datetimeFigureOut">
              <a:rPr lang="en-GB" smtClean="0"/>
              <a:t>24/03/2023</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01B33F9-0153-4D4E-8E01-27796B34564E}" type="slidenum">
              <a:rPr lang="en-GB" smtClean="0"/>
              <a:t>‹#›</a:t>
            </a:fld>
            <a:endParaRPr lang="en-GB"/>
          </a:p>
        </p:txBody>
      </p:sp>
    </p:spTree>
    <p:extLst>
      <p:ext uri="{BB962C8B-B14F-4D97-AF65-F5344CB8AC3E}">
        <p14:creationId xmlns:p14="http://schemas.microsoft.com/office/powerpoint/2010/main" val="755547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F79EEB8-7FAD-4B16-BD7A-6C9FD7401030}" type="datetimeFigureOut">
              <a:rPr lang="en-GB" smtClean="0"/>
              <a:t>24/03/2023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B33F9-0153-4D4E-8E01-27796B34564E}" type="slidenum">
              <a:rPr lang="en-GB" smtClean="0"/>
              <a:t>‹#›</a:t>
            </a:fld>
            <a:endParaRPr lang="en-GB"/>
          </a:p>
        </p:txBody>
      </p:sp>
    </p:spTree>
    <p:extLst>
      <p:ext uri="{BB962C8B-B14F-4D97-AF65-F5344CB8AC3E}">
        <p14:creationId xmlns:p14="http://schemas.microsoft.com/office/powerpoint/2010/main" val="27192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F79EEB8-7FAD-4B16-BD7A-6C9FD7401030}" type="datetimeFigureOut">
              <a:rPr lang="en-GB" smtClean="0"/>
              <a:t>24/03/2023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1B33F9-0153-4D4E-8E01-27796B34564E}" type="slidenum">
              <a:rPr lang="en-GB" smtClean="0"/>
              <a:t>‹#›</a:t>
            </a:fld>
            <a:endParaRPr lang="en-GB"/>
          </a:p>
        </p:txBody>
      </p:sp>
    </p:spTree>
    <p:extLst>
      <p:ext uri="{BB962C8B-B14F-4D97-AF65-F5344CB8AC3E}">
        <p14:creationId xmlns:p14="http://schemas.microsoft.com/office/powerpoint/2010/main" val="3021334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3F79EEB8-7FAD-4B16-BD7A-6C9FD7401030}" type="datetimeFigureOut">
              <a:rPr lang="en-GB" smtClean="0"/>
              <a:t>24/03/2023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1B33F9-0153-4D4E-8E01-27796B34564E}" type="slidenum">
              <a:rPr lang="en-GB" smtClean="0"/>
              <a:t>‹#›</a:t>
            </a:fld>
            <a:endParaRPr lang="en-GB"/>
          </a:p>
        </p:txBody>
      </p:sp>
    </p:spTree>
    <p:extLst>
      <p:ext uri="{BB962C8B-B14F-4D97-AF65-F5344CB8AC3E}">
        <p14:creationId xmlns:p14="http://schemas.microsoft.com/office/powerpoint/2010/main" val="278005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79EEB8-7FAD-4B16-BD7A-6C9FD7401030}" type="datetimeFigureOut">
              <a:rPr lang="en-GB" smtClean="0"/>
              <a:t>24/03/2023</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01B33F9-0153-4D4E-8E01-27796B34564E}" type="slidenum">
              <a:rPr lang="en-GB" smtClean="0"/>
              <a:t>‹#›</a:t>
            </a:fld>
            <a:endParaRPr lang="en-GB"/>
          </a:p>
        </p:txBody>
      </p:sp>
    </p:spTree>
    <p:extLst>
      <p:ext uri="{BB962C8B-B14F-4D97-AF65-F5344CB8AC3E}">
        <p14:creationId xmlns:p14="http://schemas.microsoft.com/office/powerpoint/2010/main" val="3619677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F79EEB8-7FAD-4B16-BD7A-6C9FD7401030}" type="datetimeFigureOut">
              <a:rPr lang="en-GB" smtClean="0"/>
              <a:t>24/03/2023</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01B33F9-0153-4D4E-8E01-27796B34564E}" type="slidenum">
              <a:rPr lang="en-GB" smtClean="0"/>
              <a:t>‹#›</a:t>
            </a:fld>
            <a:endParaRPr lang="en-GB"/>
          </a:p>
        </p:txBody>
      </p:sp>
    </p:spTree>
    <p:extLst>
      <p:ext uri="{BB962C8B-B14F-4D97-AF65-F5344CB8AC3E}">
        <p14:creationId xmlns:p14="http://schemas.microsoft.com/office/powerpoint/2010/main" val="1315353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GB"/>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F79EEB8-7FAD-4B16-BD7A-6C9FD7401030}" type="datetimeFigureOut">
              <a:rPr lang="en-GB" smtClean="0"/>
              <a:t>24/03/2023</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01B33F9-0153-4D4E-8E01-27796B34564E}" type="slidenum">
              <a:rPr lang="en-GB" smtClean="0"/>
              <a:t>‹#›</a:t>
            </a:fld>
            <a:endParaRPr lang="en-GB"/>
          </a:p>
        </p:txBody>
      </p:sp>
    </p:spTree>
    <p:extLst>
      <p:ext uri="{BB962C8B-B14F-4D97-AF65-F5344CB8AC3E}">
        <p14:creationId xmlns:p14="http://schemas.microsoft.com/office/powerpoint/2010/main" val="858421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F79EEB8-7FAD-4B16-BD7A-6C9FD7401030}" type="datetimeFigureOut">
              <a:rPr lang="en-GB" smtClean="0"/>
              <a:t>24/03/2023</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01B33F9-0153-4D4E-8E01-27796B34564E}" type="slidenum">
              <a:rPr lang="en-GB" smtClean="0"/>
              <a:t>‹#›</a:t>
            </a:fld>
            <a:endParaRPr lang="en-GB"/>
          </a:p>
        </p:txBody>
      </p:sp>
    </p:spTree>
    <p:extLst>
      <p:ext uri="{BB962C8B-B14F-4D97-AF65-F5344CB8AC3E}">
        <p14:creationId xmlns:p14="http://schemas.microsoft.com/office/powerpoint/2010/main" val="40687804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dirty="0"/>
          </a:p>
        </p:txBody>
      </p:sp>
      <p:sp>
        <p:nvSpPr>
          <p:cNvPr id="14" name="Rectangle 13">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Content Placeholder 4" descr="A picture containing icon&#10;&#10;Description automatically generated">
            <a:extLst>
              <a:ext uri="{FF2B5EF4-FFF2-40B4-BE49-F238E27FC236}">
                <a16:creationId xmlns:a16="http://schemas.microsoft.com/office/drawing/2014/main" id="{0C1E3EFD-FF46-F0F4-9F51-4B301CD82C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18113" y="1284394"/>
            <a:ext cx="4250942" cy="4283066"/>
          </a:xfrm>
          <a:prstGeom prst="rect">
            <a:avLst/>
          </a:prstGeom>
        </p:spPr>
      </p:pic>
    </p:spTree>
    <p:extLst>
      <p:ext uri="{BB962C8B-B14F-4D97-AF65-F5344CB8AC3E}">
        <p14:creationId xmlns:p14="http://schemas.microsoft.com/office/powerpoint/2010/main" val="5848334"/>
      </p:ext>
    </p:extLst>
  </p:cSld>
  <p:clrMapOvr>
    <a:masterClrMapping/>
  </p:clrMapOvr>
  <mc:AlternateContent xmlns:mc="http://schemas.openxmlformats.org/markup-compatibility/2006">
    <mc:Choice xmlns:p14="http://schemas.microsoft.com/office/powerpoint/2010/main" Requires="p14">
      <p:transition spd="slow" p14:dur="2000" advClick="0" advTm="4000">
        <p14:glitter pattern="hexagon"/>
      </p:transition>
    </mc:Choice>
    <mc:Fallback>
      <p:transition spd="slow" advClick="0" advTm="4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26DC1-24E4-16F5-84A0-E433A57DD8AD}"/>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B15AD2B3-3675-03F4-3C5E-FD4EE176BB1C}"/>
              </a:ext>
            </a:extLst>
          </p:cNvPr>
          <p:cNvSpPr>
            <a:spLocks noGrp="1"/>
          </p:cNvSpPr>
          <p:nvPr>
            <p:ph type="subTitle" idx="1"/>
          </p:nvPr>
        </p:nvSpPr>
        <p:spPr/>
        <p:txBody>
          <a:bodyPr/>
          <a:lstStyle/>
          <a:p>
            <a:endParaRPr lang="en-GB"/>
          </a:p>
        </p:txBody>
      </p:sp>
      <p:pic>
        <p:nvPicPr>
          <p:cNvPr id="1026" name="Picture 2">
            <a:extLst>
              <a:ext uri="{FF2B5EF4-FFF2-40B4-BE49-F238E27FC236}">
                <a16:creationId xmlns:a16="http://schemas.microsoft.com/office/drawing/2014/main" id="{BC55238A-8B65-67FB-440F-DDAA84D9F5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355" y="669957"/>
            <a:ext cx="9271745" cy="52153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A4164D8-B94C-50CE-A0BD-1EA0E4CE20CA}"/>
              </a:ext>
            </a:extLst>
          </p:cNvPr>
          <p:cNvSpPr/>
          <p:nvPr/>
        </p:nvSpPr>
        <p:spPr>
          <a:xfrm>
            <a:off x="1993900" y="5885314"/>
            <a:ext cx="7231467" cy="461665"/>
          </a:xfrm>
          <a:prstGeom prst="rect">
            <a:avLst/>
          </a:prstGeom>
          <a:noFill/>
        </p:spPr>
        <p:txBody>
          <a:bodyPr wrap="none" lIns="91440" tIns="45720" rIns="91440" bIns="45720">
            <a:spAutoFit/>
          </a:bodyPr>
          <a:lstStyle/>
          <a:p>
            <a:pPr algn="ctr"/>
            <a:r>
              <a:rPr lang="en-GB" sz="2400" b="0" cap="none" spc="0" dirty="0">
                <a:ln w="0"/>
                <a:solidFill>
                  <a:schemeClr val="bg1"/>
                </a:solidFill>
                <a:effectLst>
                  <a:outerShdw blurRad="38100" dist="19050" dir="2700000" algn="tl" rotWithShape="0">
                    <a:schemeClr val="dk1">
                      <a:alpha val="40000"/>
                    </a:schemeClr>
                  </a:outerShdw>
                </a:effectLst>
              </a:rPr>
              <a:t>Info taken from the Stress Management Society</a:t>
            </a:r>
          </a:p>
        </p:txBody>
      </p:sp>
      <p:sp>
        <p:nvSpPr>
          <p:cNvPr id="4" name="Rectangle 3">
            <a:extLst>
              <a:ext uri="{FF2B5EF4-FFF2-40B4-BE49-F238E27FC236}">
                <a16:creationId xmlns:a16="http://schemas.microsoft.com/office/drawing/2014/main" id="{0F6E16D1-87BD-7ECC-247D-C7062C9940C0}"/>
              </a:ext>
            </a:extLst>
          </p:cNvPr>
          <p:cNvSpPr/>
          <p:nvPr/>
        </p:nvSpPr>
        <p:spPr>
          <a:xfrm>
            <a:off x="7785100" y="1545766"/>
            <a:ext cx="3632201" cy="8614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https://www.stress.org.uk/</a:t>
            </a:r>
          </a:p>
        </p:txBody>
      </p:sp>
    </p:spTree>
    <p:extLst>
      <p:ext uri="{BB962C8B-B14F-4D97-AF65-F5344CB8AC3E}">
        <p14:creationId xmlns:p14="http://schemas.microsoft.com/office/powerpoint/2010/main" val="2613119330"/>
      </p:ext>
    </p:extLst>
  </p:cSld>
  <p:clrMapOvr>
    <a:masterClrMapping/>
  </p:clrMapOvr>
  <mc:AlternateContent xmlns:mc="http://schemas.openxmlformats.org/markup-compatibility/2006">
    <mc:Choice xmlns:p14="http://schemas.microsoft.com/office/powerpoint/2010/main" Requires="p14">
      <p:transition spd="slow" p14:dur="8750" advClick="0" advTm="2000">
        <p:fade/>
      </p:transition>
    </mc:Choice>
    <mc:Fallback>
      <p:transition spd="slow" advClick="0" advTm="2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65B83-89E1-29B3-26D7-C98FA9BD7067}"/>
              </a:ext>
            </a:extLst>
          </p:cNvPr>
          <p:cNvSpPr>
            <a:spLocks noGrp="1"/>
          </p:cNvSpPr>
          <p:nvPr>
            <p:ph type="title"/>
          </p:nvPr>
        </p:nvSpPr>
        <p:spPr>
          <a:xfrm>
            <a:off x="1154954" y="973668"/>
            <a:ext cx="8761413" cy="706964"/>
          </a:xfrm>
        </p:spPr>
        <p:txBody>
          <a:bodyPr>
            <a:normAutofit/>
          </a:bodyPr>
          <a:lstStyle/>
          <a:p>
            <a:r>
              <a:rPr lang="en-GB" b="1" i="0">
                <a:effectLst/>
                <a:latin typeface="proxima_nova_rgbold"/>
              </a:rPr>
              <a:t>Stress Awareness Month</a:t>
            </a:r>
            <a:r>
              <a:rPr lang="en-GB" b="1" i="0">
                <a:effectLst/>
                <a:latin typeface="proxima_nova_rgregular"/>
              </a:rPr>
              <a:t> 2023</a:t>
            </a:r>
            <a:endParaRPr lang="en-GB" b="1"/>
          </a:p>
        </p:txBody>
      </p:sp>
      <p:sp>
        <p:nvSpPr>
          <p:cNvPr id="3" name="Content Placeholder 2">
            <a:extLst>
              <a:ext uri="{FF2B5EF4-FFF2-40B4-BE49-F238E27FC236}">
                <a16:creationId xmlns:a16="http://schemas.microsoft.com/office/drawing/2014/main" id="{51129982-9AFC-3999-2F67-0506DDBBA157}"/>
              </a:ext>
            </a:extLst>
          </p:cNvPr>
          <p:cNvSpPr>
            <a:spLocks noGrp="1"/>
          </p:cNvSpPr>
          <p:nvPr>
            <p:ph idx="1"/>
          </p:nvPr>
        </p:nvSpPr>
        <p:spPr>
          <a:xfrm>
            <a:off x="1154954" y="2603500"/>
            <a:ext cx="6397313" cy="3416300"/>
          </a:xfrm>
        </p:spPr>
        <p:txBody>
          <a:bodyPr anchor="ctr">
            <a:normAutofit/>
          </a:bodyPr>
          <a:lstStyle/>
          <a:p>
            <a:pPr marL="0" indent="0">
              <a:buNone/>
            </a:pPr>
            <a:r>
              <a:rPr lang="en-GB" sz="3600" b="0" i="0" dirty="0">
                <a:effectLst/>
                <a:latin typeface="proxima_nova_rgbold"/>
              </a:rPr>
              <a:t>Stress Awareness Month</a:t>
            </a:r>
            <a:r>
              <a:rPr lang="en-GB" sz="3600" b="0" i="0" dirty="0">
                <a:effectLst/>
                <a:latin typeface="proxima_nova_rgregular"/>
              </a:rPr>
              <a:t> has been held every April since 1992 to raise awareness of the causes and cures for our modern-day stress epidemic.</a:t>
            </a:r>
            <a:endParaRPr lang="en-GB" sz="3600" dirty="0"/>
          </a:p>
        </p:txBody>
      </p:sp>
      <p:pic>
        <p:nvPicPr>
          <p:cNvPr id="2050" name="Picture 2" descr="Free Work Stress Cliparts, Download Free Work Stress Cliparts png images,  Free ClipArts on Clipart Library">
            <a:extLst>
              <a:ext uri="{FF2B5EF4-FFF2-40B4-BE49-F238E27FC236}">
                <a16:creationId xmlns:a16="http://schemas.microsoft.com/office/drawing/2014/main" id="{53975ACE-DAA9-1487-07CC-BE64A6EBBA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8" r="-1" b="-1"/>
          <a:stretch/>
        </p:blipFill>
        <p:spPr bwMode="auto">
          <a:xfrm>
            <a:off x="8020571" y="2775951"/>
            <a:ext cx="3080048" cy="3067163"/>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1495"/>
      </p:ext>
    </p:extLst>
  </p:cSld>
  <p:clrMapOvr>
    <a:masterClrMapping/>
  </p:clrMapOvr>
  <mc:AlternateContent xmlns:mc="http://schemas.openxmlformats.org/markup-compatibility/2006">
    <mc:Choice xmlns:p14="http://schemas.microsoft.com/office/powerpoint/2010/main" Requires="p14">
      <p:transition spd="slow" p14:dur="13000" advClick="0" advTm="4000"/>
    </mc:Choice>
    <mc:Fallback>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anim calcmode="lin" valueType="num">
                                      <p:cBhvr>
                                        <p:cTn id="8" dur="2000" fill="hold"/>
                                        <p:tgtEl>
                                          <p:spTgt spid="2050"/>
                                        </p:tgtEl>
                                        <p:attrNameLst>
                                          <p:attrName>ppt_w</p:attrName>
                                        </p:attrNameLst>
                                      </p:cBhvr>
                                      <p:tavLst>
                                        <p:tav tm="0" fmla="#ppt_w*sin(2.5*pi*$)">
                                          <p:val>
                                            <p:fltVal val="0"/>
                                          </p:val>
                                        </p:tav>
                                        <p:tav tm="100000">
                                          <p:val>
                                            <p:fltVal val="1"/>
                                          </p:val>
                                        </p:tav>
                                      </p:tavLst>
                                    </p:anim>
                                    <p:anim calcmode="lin" valueType="num">
                                      <p:cBhvr>
                                        <p:cTn id="9"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565AD-C4CF-1623-F26A-A77E0C9D1942}"/>
              </a:ext>
            </a:extLst>
          </p:cNvPr>
          <p:cNvSpPr>
            <a:spLocks noGrp="1"/>
          </p:cNvSpPr>
          <p:nvPr>
            <p:ph type="title"/>
          </p:nvPr>
        </p:nvSpPr>
        <p:spPr/>
        <p:txBody>
          <a:bodyPr/>
          <a:lstStyle/>
          <a:p>
            <a:r>
              <a:rPr lang="en-GB" sz="4400" b="1" dirty="0"/>
              <a:t>How it affects us</a:t>
            </a:r>
          </a:p>
        </p:txBody>
      </p:sp>
      <p:sp>
        <p:nvSpPr>
          <p:cNvPr id="3" name="Content Placeholder 2">
            <a:extLst>
              <a:ext uri="{FF2B5EF4-FFF2-40B4-BE49-F238E27FC236}">
                <a16:creationId xmlns:a16="http://schemas.microsoft.com/office/drawing/2014/main" id="{6FBE11F6-1CA8-A11C-8EDE-2ACCDE352128}"/>
              </a:ext>
            </a:extLst>
          </p:cNvPr>
          <p:cNvSpPr>
            <a:spLocks noGrp="1"/>
          </p:cNvSpPr>
          <p:nvPr>
            <p:ph idx="1"/>
          </p:nvPr>
        </p:nvSpPr>
        <p:spPr>
          <a:xfrm>
            <a:off x="1154955" y="2603500"/>
            <a:ext cx="7104062" cy="3784600"/>
          </a:xfrm>
        </p:spPr>
        <p:txBody>
          <a:bodyPr>
            <a:normAutofit fontScale="92500" lnSpcReduction="10000"/>
          </a:bodyPr>
          <a:lstStyle/>
          <a:p>
            <a:pPr marL="0" indent="0">
              <a:buNone/>
            </a:pPr>
            <a:r>
              <a:rPr lang="en-GB" sz="3000" b="1" dirty="0"/>
              <a:t>There will be changes in the stressed person.</a:t>
            </a:r>
          </a:p>
          <a:p>
            <a:endParaRPr lang="en-GB" dirty="0"/>
          </a:p>
          <a:p>
            <a:pPr marL="400050" lvl="1" indent="0">
              <a:buNone/>
            </a:pPr>
            <a:r>
              <a:rPr lang="en-GB" sz="2600" dirty="0"/>
              <a:t>These changes may be emotional, physical or behavioural, or a combination of all three. So, the key thing is to look out for negative changes of any kind. Bear in mind that the negative changes are also likely to have knock-on effects e.g. reduced performance at work.</a:t>
            </a:r>
          </a:p>
        </p:txBody>
      </p:sp>
      <p:pic>
        <p:nvPicPr>
          <p:cNvPr id="10" name="Picture 9">
            <a:extLst>
              <a:ext uri="{FF2B5EF4-FFF2-40B4-BE49-F238E27FC236}">
                <a16:creationId xmlns:a16="http://schemas.microsoft.com/office/drawing/2014/main" id="{153FC347-5B6D-4A94-1425-124330E5775E}"/>
              </a:ext>
            </a:extLst>
          </p:cNvPr>
          <p:cNvPicPr>
            <a:picLocks noChangeAspect="1"/>
          </p:cNvPicPr>
          <p:nvPr/>
        </p:nvPicPr>
        <p:blipFill>
          <a:blip r:embed="rId2"/>
          <a:stretch>
            <a:fillRect/>
          </a:stretch>
        </p:blipFill>
        <p:spPr>
          <a:xfrm>
            <a:off x="8259017" y="3019421"/>
            <a:ext cx="3314700" cy="2762250"/>
          </a:xfrm>
          <a:prstGeom prst="rect">
            <a:avLst/>
          </a:prstGeom>
        </p:spPr>
      </p:pic>
    </p:spTree>
    <p:extLst>
      <p:ext uri="{BB962C8B-B14F-4D97-AF65-F5344CB8AC3E}">
        <p14:creationId xmlns:p14="http://schemas.microsoft.com/office/powerpoint/2010/main" val="151803353"/>
      </p:ext>
    </p:extLst>
  </p:cSld>
  <p:clrMapOvr>
    <a:masterClrMapping/>
  </p:clrMapOvr>
  <mc:AlternateContent xmlns:mc="http://schemas.openxmlformats.org/markup-compatibility/2006">
    <mc:Choice xmlns:p14="http://schemas.microsoft.com/office/powerpoint/2010/main" Requires="p14">
      <p:transition spd="slow" p14:dur="13250" advClick="0" advTm="4000"/>
    </mc:Choice>
    <mc:Fallback>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A2A0B-7D5C-2D86-C326-DF07F4C7AD71}"/>
              </a:ext>
            </a:extLst>
          </p:cNvPr>
          <p:cNvSpPr>
            <a:spLocks noGrp="1"/>
          </p:cNvSpPr>
          <p:nvPr>
            <p:ph type="title"/>
          </p:nvPr>
        </p:nvSpPr>
        <p:spPr>
          <a:xfrm>
            <a:off x="1154954" y="973668"/>
            <a:ext cx="8761413" cy="706964"/>
          </a:xfrm>
        </p:spPr>
        <p:txBody>
          <a:bodyPr>
            <a:normAutofit fontScale="90000"/>
          </a:bodyPr>
          <a:lstStyle/>
          <a:p>
            <a:pPr>
              <a:lnSpc>
                <a:spcPct val="90000"/>
              </a:lnSpc>
            </a:pPr>
            <a:r>
              <a:rPr lang="en-GB" sz="6000" b="0" i="0" dirty="0">
                <a:solidFill>
                  <a:srgbClr val="EBEBEB"/>
                </a:solidFill>
                <a:effectLst/>
                <a:latin typeface="gothamrndbold"/>
              </a:rPr>
              <a:t>Don’t be a Slave to Tech</a:t>
            </a:r>
            <a:br>
              <a:rPr lang="en-GB" sz="2000" b="0" i="0" dirty="0">
                <a:solidFill>
                  <a:srgbClr val="EBEBEB"/>
                </a:solidFill>
                <a:effectLst/>
                <a:latin typeface="gothamrndbold"/>
              </a:rPr>
            </a:br>
            <a:endParaRPr lang="en-GB" sz="2000" dirty="0">
              <a:solidFill>
                <a:srgbClr val="EBEBEB"/>
              </a:solidFill>
            </a:endParaRPr>
          </a:p>
        </p:txBody>
      </p:sp>
      <p:sp>
        <p:nvSpPr>
          <p:cNvPr id="3" name="Content Placeholder 2">
            <a:extLst>
              <a:ext uri="{FF2B5EF4-FFF2-40B4-BE49-F238E27FC236}">
                <a16:creationId xmlns:a16="http://schemas.microsoft.com/office/drawing/2014/main" id="{696F006A-E845-7322-8DF0-262499F5B1D1}"/>
              </a:ext>
            </a:extLst>
          </p:cNvPr>
          <p:cNvSpPr>
            <a:spLocks noGrp="1"/>
          </p:cNvSpPr>
          <p:nvPr>
            <p:ph idx="1"/>
          </p:nvPr>
        </p:nvSpPr>
        <p:spPr>
          <a:xfrm>
            <a:off x="604158" y="2383971"/>
            <a:ext cx="7756072" cy="4082143"/>
          </a:xfrm>
        </p:spPr>
        <p:txBody>
          <a:bodyPr anchor="ctr">
            <a:normAutofit/>
          </a:bodyPr>
          <a:lstStyle/>
          <a:p>
            <a:pPr marL="0" indent="0">
              <a:buNone/>
            </a:pPr>
            <a:r>
              <a:rPr lang="en-GB" sz="2800" b="0" i="0" dirty="0">
                <a:effectLst/>
                <a:latin typeface="proxima_nova_rgregular"/>
              </a:rPr>
              <a:t>Apparently us Britons are now so addicted to our smartphones that we check them every 12 minutes. The constant interruptions that technology can bring to our life, inevitably is starting to take a toll on our wellbeing and our relationships. </a:t>
            </a:r>
          </a:p>
          <a:p>
            <a:pPr marL="0" indent="0">
              <a:buNone/>
            </a:pPr>
            <a:r>
              <a:rPr lang="en-GB" sz="2800" b="0" i="0" dirty="0">
                <a:effectLst/>
                <a:latin typeface="proxima_nova_rgregular"/>
              </a:rPr>
              <a:t>According to a report by Ofcom we now spend on average 24 hours a week online, which is twice as long as 10 years ago. Plus one in five of all adults spend as much as 40 hours a week on the web.</a:t>
            </a:r>
            <a:endParaRPr lang="en-GB" sz="2800" dirty="0"/>
          </a:p>
        </p:txBody>
      </p:sp>
      <p:pic>
        <p:nvPicPr>
          <p:cNvPr id="4" name="Picture 3">
            <a:extLst>
              <a:ext uri="{FF2B5EF4-FFF2-40B4-BE49-F238E27FC236}">
                <a16:creationId xmlns:a16="http://schemas.microsoft.com/office/drawing/2014/main" id="{6780AEEC-02C5-D8B4-2F85-5A83824D50D5}"/>
              </a:ext>
            </a:extLst>
          </p:cNvPr>
          <p:cNvPicPr>
            <a:picLocks noChangeAspect="1"/>
          </p:cNvPicPr>
          <p:nvPr/>
        </p:nvPicPr>
        <p:blipFill>
          <a:blip r:embed="rId2"/>
          <a:stretch>
            <a:fillRect/>
          </a:stretch>
        </p:blipFill>
        <p:spPr>
          <a:xfrm>
            <a:off x="8507794" y="3429000"/>
            <a:ext cx="3080048" cy="1709426"/>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4687904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4000" advClick="0" advTm="6000">
        <p159:morph option="byObject"/>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90A3B-C8A8-AABC-8299-F892A0D44387}"/>
              </a:ext>
            </a:extLst>
          </p:cNvPr>
          <p:cNvSpPr>
            <a:spLocks noGrp="1"/>
          </p:cNvSpPr>
          <p:nvPr>
            <p:ph type="title"/>
          </p:nvPr>
        </p:nvSpPr>
        <p:spPr>
          <a:xfrm>
            <a:off x="1154954" y="770468"/>
            <a:ext cx="10516346" cy="918632"/>
          </a:xfrm>
        </p:spPr>
        <p:txBody>
          <a:bodyPr/>
          <a:lstStyle/>
          <a:p>
            <a:r>
              <a:rPr lang="en-GB" sz="4800" b="0" i="0" dirty="0">
                <a:solidFill>
                  <a:schemeClr val="bg1"/>
                </a:solidFill>
                <a:effectLst/>
                <a:latin typeface="gothamrndmedium"/>
              </a:rPr>
              <a:t>Assess your mindset</a:t>
            </a:r>
            <a:br>
              <a:rPr lang="en-GB" b="0" i="0" dirty="0">
                <a:solidFill>
                  <a:srgbClr val="0074C8"/>
                </a:solidFill>
                <a:effectLst/>
                <a:latin typeface="gothamrndmedium"/>
              </a:rPr>
            </a:br>
            <a:r>
              <a:rPr lang="en-GB" sz="2400" b="0" i="0" dirty="0">
                <a:solidFill>
                  <a:schemeClr val="bg1"/>
                </a:solidFill>
                <a:effectLst/>
                <a:latin typeface="proxima_nova_rgregular"/>
              </a:rPr>
              <a:t>Being in control of your thoughts increases your ability to find solutions to challenging situations and to deal more affectively </a:t>
            </a:r>
            <a:r>
              <a:rPr lang="en-GB" sz="2400" dirty="0">
                <a:solidFill>
                  <a:schemeClr val="bg1"/>
                </a:solidFill>
                <a:latin typeface="proxima_nova_rgregular"/>
              </a:rPr>
              <a:t>w</a:t>
            </a:r>
            <a:r>
              <a:rPr lang="en-GB" sz="2400" b="0" i="0" dirty="0">
                <a:solidFill>
                  <a:schemeClr val="bg1"/>
                </a:solidFill>
                <a:effectLst/>
                <a:latin typeface="proxima_nova_rgregular"/>
              </a:rPr>
              <a:t>ith stress. </a:t>
            </a:r>
            <a:endParaRPr lang="en-GB" dirty="0">
              <a:solidFill>
                <a:schemeClr val="bg1"/>
              </a:solidFill>
            </a:endParaRPr>
          </a:p>
        </p:txBody>
      </p:sp>
      <p:sp>
        <p:nvSpPr>
          <p:cNvPr id="3" name="Content Placeholder 2">
            <a:extLst>
              <a:ext uri="{FF2B5EF4-FFF2-40B4-BE49-F238E27FC236}">
                <a16:creationId xmlns:a16="http://schemas.microsoft.com/office/drawing/2014/main" id="{51732049-2C33-CC4B-6996-11A266E89D6C}"/>
              </a:ext>
            </a:extLst>
          </p:cNvPr>
          <p:cNvSpPr>
            <a:spLocks noGrp="1"/>
          </p:cNvSpPr>
          <p:nvPr>
            <p:ph idx="1"/>
          </p:nvPr>
        </p:nvSpPr>
        <p:spPr>
          <a:xfrm>
            <a:off x="634254" y="2565400"/>
            <a:ext cx="8825659" cy="3975100"/>
          </a:xfrm>
        </p:spPr>
        <p:txBody>
          <a:bodyPr>
            <a:normAutofit fontScale="92500" lnSpcReduction="20000"/>
          </a:bodyPr>
          <a:lstStyle/>
          <a:p>
            <a:pPr algn="l">
              <a:buFont typeface="Arial" panose="020B0604020202020204" pitchFamily="34" charset="0"/>
              <a:buChar char="•"/>
            </a:pPr>
            <a:r>
              <a:rPr lang="en-GB" sz="2600" b="0" i="0" dirty="0">
                <a:solidFill>
                  <a:srgbClr val="333333"/>
                </a:solidFill>
                <a:effectLst/>
                <a:latin typeface="proxima_nova_rgregular"/>
              </a:rPr>
              <a:t>Do you often find yourself worrying about all that could go wrong?</a:t>
            </a:r>
          </a:p>
          <a:p>
            <a:pPr algn="l">
              <a:buFont typeface="Arial" panose="020B0604020202020204" pitchFamily="34" charset="0"/>
              <a:buChar char="•"/>
            </a:pPr>
            <a:r>
              <a:rPr lang="en-GB" sz="2600" b="0" i="0" dirty="0">
                <a:solidFill>
                  <a:srgbClr val="333333"/>
                </a:solidFill>
                <a:effectLst/>
                <a:latin typeface="proxima_nova_rgregular"/>
              </a:rPr>
              <a:t>Do you consider yourself a glass-half-empty kind of person?</a:t>
            </a:r>
          </a:p>
          <a:p>
            <a:pPr algn="l">
              <a:buFont typeface="Arial" panose="020B0604020202020204" pitchFamily="34" charset="0"/>
              <a:buChar char="•"/>
            </a:pPr>
            <a:r>
              <a:rPr lang="en-GB" sz="2600" b="0" i="0" dirty="0">
                <a:solidFill>
                  <a:srgbClr val="333333"/>
                </a:solidFill>
                <a:effectLst/>
                <a:latin typeface="proxima_nova_rgregular"/>
              </a:rPr>
              <a:t>Do little things often cause exaggerated emotional reactions?</a:t>
            </a:r>
          </a:p>
          <a:p>
            <a:pPr algn="l">
              <a:buFont typeface="Arial" panose="020B0604020202020204" pitchFamily="34" charset="0"/>
              <a:buChar char="•"/>
            </a:pPr>
            <a:r>
              <a:rPr lang="en-GB" sz="2600" b="0" i="0" dirty="0">
                <a:solidFill>
                  <a:srgbClr val="333333"/>
                </a:solidFill>
                <a:effectLst/>
                <a:latin typeface="proxima_nova_rgregular"/>
              </a:rPr>
              <a:t>When stressed do you feel confused?</a:t>
            </a:r>
          </a:p>
          <a:p>
            <a:pPr algn="l">
              <a:buFont typeface="Arial" panose="020B0604020202020204" pitchFamily="34" charset="0"/>
              <a:buChar char="•"/>
            </a:pPr>
            <a:r>
              <a:rPr lang="en-GB" sz="2600" b="0" i="0" dirty="0">
                <a:solidFill>
                  <a:srgbClr val="333333"/>
                </a:solidFill>
                <a:effectLst/>
                <a:latin typeface="proxima_nova_rgregular"/>
              </a:rPr>
              <a:t>Do you find constant mind chatter distracts you?</a:t>
            </a:r>
          </a:p>
          <a:p>
            <a:pPr algn="l">
              <a:buFont typeface="Arial" panose="020B0604020202020204" pitchFamily="34" charset="0"/>
              <a:buChar char="•"/>
            </a:pPr>
            <a:r>
              <a:rPr lang="en-GB" sz="2600" b="0" i="0" dirty="0">
                <a:solidFill>
                  <a:srgbClr val="333333"/>
                </a:solidFill>
                <a:effectLst/>
                <a:latin typeface="proxima_nova_rgregular"/>
              </a:rPr>
              <a:t>Have you ever become forgetful or suffered from a mental block when stressed?</a:t>
            </a:r>
          </a:p>
          <a:p>
            <a:pPr algn="l">
              <a:buFont typeface="Arial" panose="020B0604020202020204" pitchFamily="34" charset="0"/>
              <a:buChar char="•"/>
            </a:pPr>
            <a:r>
              <a:rPr lang="en-GB" sz="2600" b="0" i="0" dirty="0">
                <a:solidFill>
                  <a:srgbClr val="333333"/>
                </a:solidFill>
                <a:effectLst/>
                <a:latin typeface="proxima_nova_rgregular"/>
              </a:rPr>
              <a:t>Do you control your mind or does it control you?</a:t>
            </a:r>
          </a:p>
          <a:p>
            <a:pPr marL="0" indent="0" algn="l">
              <a:buNone/>
            </a:pPr>
            <a:r>
              <a:rPr lang="en-GB" sz="2600" b="1" i="0" dirty="0">
                <a:solidFill>
                  <a:srgbClr val="333333"/>
                </a:solidFill>
                <a:effectLst/>
                <a:latin typeface="proxima_nova_rgregular"/>
              </a:rPr>
              <a:t>If you answered yes to all or most of these questions, you could do with some help resetting your mindset.</a:t>
            </a:r>
          </a:p>
          <a:p>
            <a:endParaRPr lang="en-GB" dirty="0"/>
          </a:p>
        </p:txBody>
      </p:sp>
      <p:pic>
        <p:nvPicPr>
          <p:cNvPr id="4" name="Picture 3">
            <a:extLst>
              <a:ext uri="{FF2B5EF4-FFF2-40B4-BE49-F238E27FC236}">
                <a16:creationId xmlns:a16="http://schemas.microsoft.com/office/drawing/2014/main" id="{21494799-4189-E5A5-D09A-65C3F08B71E8}"/>
              </a:ext>
            </a:extLst>
          </p:cNvPr>
          <p:cNvPicPr>
            <a:picLocks noChangeAspect="1"/>
          </p:cNvPicPr>
          <p:nvPr/>
        </p:nvPicPr>
        <p:blipFill>
          <a:blip r:embed="rId2"/>
          <a:stretch>
            <a:fillRect/>
          </a:stretch>
        </p:blipFill>
        <p:spPr>
          <a:xfrm>
            <a:off x="9026513" y="3102429"/>
            <a:ext cx="2759993" cy="2367642"/>
          </a:xfrm>
          <a:prstGeom prst="rect">
            <a:avLst/>
          </a:prstGeom>
        </p:spPr>
      </p:pic>
    </p:spTree>
    <p:extLst>
      <p:ext uri="{BB962C8B-B14F-4D97-AF65-F5344CB8AC3E}">
        <p14:creationId xmlns:p14="http://schemas.microsoft.com/office/powerpoint/2010/main" val="4073057342"/>
      </p:ext>
    </p:extLst>
  </p:cSld>
  <p:clrMapOvr>
    <a:masterClrMapping/>
  </p:clrMapOvr>
  <mc:AlternateContent xmlns:mc="http://schemas.openxmlformats.org/markup-compatibility/2006">
    <mc:Choice xmlns:p14="http://schemas.microsoft.com/office/powerpoint/2010/main" Requires="p14">
      <p:transition spd="slow" p14:dur="18500" advClick="0" advTm="6000">
        <p14:reveal/>
      </p:transition>
    </mc:Choice>
    <mc:Fallback>
      <p:transition spd="slow" advClick="0" advTm="6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F97E8-9B7E-D0F3-36EE-7746996F040D}"/>
              </a:ext>
            </a:extLst>
          </p:cNvPr>
          <p:cNvSpPr>
            <a:spLocks noGrp="1"/>
          </p:cNvSpPr>
          <p:nvPr>
            <p:ph type="title"/>
          </p:nvPr>
        </p:nvSpPr>
        <p:spPr>
          <a:xfrm>
            <a:off x="1154954" y="1100668"/>
            <a:ext cx="8761413" cy="706964"/>
          </a:xfrm>
        </p:spPr>
        <p:txBody>
          <a:bodyPr/>
          <a:lstStyle/>
          <a:p>
            <a:r>
              <a:rPr lang="en-GB" sz="4000" b="0" i="0" dirty="0">
                <a:solidFill>
                  <a:schemeClr val="bg1"/>
                </a:solidFill>
                <a:effectLst/>
                <a:latin typeface="gothamrndmedium"/>
              </a:rPr>
              <a:t>Using affirmations to change your mindset</a:t>
            </a:r>
            <a:br>
              <a:rPr lang="en-GB" b="0" i="0" dirty="0">
                <a:solidFill>
                  <a:srgbClr val="0074C8"/>
                </a:solidFill>
                <a:effectLst/>
                <a:latin typeface="gothamrndmedium"/>
              </a:rPr>
            </a:br>
            <a:endParaRPr lang="en-GB" dirty="0"/>
          </a:p>
        </p:txBody>
      </p:sp>
      <p:sp>
        <p:nvSpPr>
          <p:cNvPr id="5" name="TextBox 4">
            <a:extLst>
              <a:ext uri="{FF2B5EF4-FFF2-40B4-BE49-F238E27FC236}">
                <a16:creationId xmlns:a16="http://schemas.microsoft.com/office/drawing/2014/main" id="{9DCD209F-928E-59FE-18D5-AE9751071E4E}"/>
              </a:ext>
            </a:extLst>
          </p:cNvPr>
          <p:cNvSpPr txBox="1"/>
          <p:nvPr/>
        </p:nvSpPr>
        <p:spPr>
          <a:xfrm>
            <a:off x="748554" y="2338169"/>
            <a:ext cx="10376646" cy="523220"/>
          </a:xfrm>
          <a:prstGeom prst="rect">
            <a:avLst/>
          </a:prstGeom>
          <a:noFill/>
        </p:spPr>
        <p:txBody>
          <a:bodyPr wrap="square">
            <a:spAutoFit/>
          </a:bodyPr>
          <a:lstStyle/>
          <a:p>
            <a:pPr algn="l"/>
            <a:r>
              <a:rPr lang="en-GB" sz="2800" b="0" i="0" dirty="0">
                <a:solidFill>
                  <a:schemeClr val="accent6">
                    <a:lumMod val="50000"/>
                  </a:schemeClr>
                </a:solidFill>
                <a:effectLst/>
                <a:latin typeface="proxima_nova_rgbold"/>
              </a:rPr>
              <a:t>Here are some affirmations you can use, or create some of your own:</a:t>
            </a:r>
          </a:p>
        </p:txBody>
      </p:sp>
      <p:sp>
        <p:nvSpPr>
          <p:cNvPr id="10" name="Rectangle 9">
            <a:extLst>
              <a:ext uri="{FF2B5EF4-FFF2-40B4-BE49-F238E27FC236}">
                <a16:creationId xmlns:a16="http://schemas.microsoft.com/office/drawing/2014/main" id="{272A0564-F163-DFBE-1DB2-E734E85CF63A}"/>
              </a:ext>
            </a:extLst>
          </p:cNvPr>
          <p:cNvSpPr/>
          <p:nvPr/>
        </p:nvSpPr>
        <p:spPr>
          <a:xfrm>
            <a:off x="4571999" y="3022600"/>
            <a:ext cx="3619500" cy="3429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buFont typeface="Wingdings" panose="05000000000000000000" pitchFamily="2" charset="2"/>
              <a:buChar char="v"/>
            </a:pPr>
            <a:r>
              <a:rPr lang="en-GB" sz="2000" b="0" i="0" dirty="0">
                <a:solidFill>
                  <a:srgbClr val="333333"/>
                </a:solidFill>
                <a:effectLst/>
                <a:latin typeface="proxima_nova_rgregular"/>
              </a:rPr>
              <a:t>I like to relax</a:t>
            </a:r>
          </a:p>
          <a:p>
            <a:pPr marL="285750" indent="-285750" algn="l">
              <a:buFont typeface="Wingdings" panose="05000000000000000000" pitchFamily="2" charset="2"/>
              <a:buChar char="v"/>
            </a:pPr>
            <a:r>
              <a:rPr lang="en-GB" sz="2000" b="0" i="0" dirty="0">
                <a:solidFill>
                  <a:srgbClr val="333333"/>
                </a:solidFill>
                <a:effectLst/>
                <a:latin typeface="proxima_nova_rgregular"/>
              </a:rPr>
              <a:t>I remain calm</a:t>
            </a:r>
          </a:p>
          <a:p>
            <a:pPr marL="285750" indent="-285750" algn="l">
              <a:buFont typeface="Wingdings" panose="05000000000000000000" pitchFamily="2" charset="2"/>
              <a:buChar char="v"/>
            </a:pPr>
            <a:r>
              <a:rPr lang="en-GB" sz="2000" b="0" i="0" dirty="0">
                <a:solidFill>
                  <a:srgbClr val="333333"/>
                </a:solidFill>
                <a:effectLst/>
                <a:latin typeface="proxima_nova_rgregular"/>
              </a:rPr>
              <a:t>I can handle whatever comes my way</a:t>
            </a:r>
          </a:p>
          <a:p>
            <a:pPr marL="285750" indent="-285750" algn="l">
              <a:buFont typeface="Wingdings" panose="05000000000000000000" pitchFamily="2" charset="2"/>
              <a:buChar char="v"/>
            </a:pPr>
            <a:r>
              <a:rPr lang="en-GB" sz="2000" b="0" i="0" dirty="0">
                <a:solidFill>
                  <a:srgbClr val="333333"/>
                </a:solidFill>
                <a:effectLst/>
                <a:latin typeface="proxima_nova_rgregular"/>
              </a:rPr>
              <a:t>I am strong</a:t>
            </a:r>
          </a:p>
          <a:p>
            <a:pPr marL="285750" indent="-285750" algn="l">
              <a:buFont typeface="Wingdings" panose="05000000000000000000" pitchFamily="2" charset="2"/>
              <a:buChar char="v"/>
            </a:pPr>
            <a:r>
              <a:rPr lang="en-GB" sz="2000" b="0" i="0" dirty="0">
                <a:solidFill>
                  <a:srgbClr val="333333"/>
                </a:solidFill>
                <a:effectLst/>
                <a:latin typeface="proxima_nova_rgregular"/>
              </a:rPr>
              <a:t>I can accomplish anything</a:t>
            </a:r>
          </a:p>
          <a:p>
            <a:pPr marL="285750" indent="-285750" algn="l">
              <a:buFont typeface="Wingdings" panose="05000000000000000000" pitchFamily="2" charset="2"/>
              <a:buChar char="v"/>
            </a:pPr>
            <a:r>
              <a:rPr lang="en-GB" sz="2000" b="0" i="0" dirty="0">
                <a:solidFill>
                  <a:srgbClr val="333333"/>
                </a:solidFill>
                <a:effectLst/>
                <a:latin typeface="proxima_nova_rgregular"/>
              </a:rPr>
              <a:t>I make healthy choices</a:t>
            </a:r>
          </a:p>
          <a:p>
            <a:pPr marL="285750" indent="-285750" algn="l">
              <a:buFont typeface="Wingdings" panose="05000000000000000000" pitchFamily="2" charset="2"/>
              <a:buChar char="v"/>
            </a:pPr>
            <a:r>
              <a:rPr lang="en-GB" sz="2000" b="0" i="0" dirty="0">
                <a:solidFill>
                  <a:srgbClr val="333333"/>
                </a:solidFill>
                <a:effectLst/>
                <a:latin typeface="proxima_nova_rgregular"/>
              </a:rPr>
              <a:t> choose happiness</a:t>
            </a:r>
          </a:p>
        </p:txBody>
      </p:sp>
      <p:pic>
        <p:nvPicPr>
          <p:cNvPr id="11" name="Picture 10">
            <a:extLst>
              <a:ext uri="{FF2B5EF4-FFF2-40B4-BE49-F238E27FC236}">
                <a16:creationId xmlns:a16="http://schemas.microsoft.com/office/drawing/2014/main" id="{CE35C8D4-30B7-A687-8C36-9384194DAB37}"/>
              </a:ext>
            </a:extLst>
          </p:cNvPr>
          <p:cNvPicPr>
            <a:picLocks noChangeAspect="1"/>
          </p:cNvPicPr>
          <p:nvPr/>
        </p:nvPicPr>
        <p:blipFill>
          <a:blip r:embed="rId2"/>
          <a:stretch>
            <a:fillRect/>
          </a:stretch>
        </p:blipFill>
        <p:spPr>
          <a:xfrm>
            <a:off x="8848725" y="3330371"/>
            <a:ext cx="2444750" cy="2444750"/>
          </a:xfrm>
          <a:prstGeom prst="rect">
            <a:avLst/>
          </a:prstGeom>
        </p:spPr>
      </p:pic>
      <p:sp>
        <p:nvSpPr>
          <p:cNvPr id="13" name="Rectangle 12">
            <a:extLst>
              <a:ext uri="{FF2B5EF4-FFF2-40B4-BE49-F238E27FC236}">
                <a16:creationId xmlns:a16="http://schemas.microsoft.com/office/drawing/2014/main" id="{20DE5E64-94C9-7533-9E2E-800FEF1E17D9}"/>
              </a:ext>
            </a:extLst>
          </p:cNvPr>
          <p:cNvSpPr/>
          <p:nvPr/>
        </p:nvSpPr>
        <p:spPr>
          <a:xfrm>
            <a:off x="469900" y="3022600"/>
            <a:ext cx="4102099" cy="3429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l">
              <a:buFont typeface="Wingdings" panose="05000000000000000000" pitchFamily="2" charset="2"/>
              <a:buChar char="v"/>
            </a:pPr>
            <a:r>
              <a:rPr lang="en-GB" sz="2000" b="0" i="0" dirty="0">
                <a:solidFill>
                  <a:srgbClr val="333333"/>
                </a:solidFill>
                <a:effectLst/>
                <a:latin typeface="proxima_nova_rgregular"/>
              </a:rPr>
              <a:t>I am calm</a:t>
            </a:r>
          </a:p>
          <a:p>
            <a:pPr marL="342900" indent="-342900" algn="l">
              <a:buFont typeface="Wingdings" panose="05000000000000000000" pitchFamily="2" charset="2"/>
              <a:buChar char="v"/>
            </a:pPr>
            <a:r>
              <a:rPr lang="en-GB" sz="2000" b="0" i="0" dirty="0">
                <a:solidFill>
                  <a:srgbClr val="333333"/>
                </a:solidFill>
                <a:effectLst/>
                <a:latin typeface="proxima_nova_rgregular"/>
              </a:rPr>
              <a:t>I am relaxed</a:t>
            </a:r>
          </a:p>
          <a:p>
            <a:pPr marL="342900" indent="-342900" algn="l">
              <a:buFont typeface="Wingdings" panose="05000000000000000000" pitchFamily="2" charset="2"/>
              <a:buChar char="v"/>
            </a:pPr>
            <a:r>
              <a:rPr lang="en-GB" sz="2000" b="0" i="0" dirty="0">
                <a:solidFill>
                  <a:srgbClr val="333333"/>
                </a:solidFill>
                <a:effectLst/>
                <a:latin typeface="proxima_nova_rgregular"/>
              </a:rPr>
              <a:t>I am stress-free</a:t>
            </a:r>
          </a:p>
          <a:p>
            <a:pPr marL="342900" indent="-342900" algn="l">
              <a:buFont typeface="Wingdings" panose="05000000000000000000" pitchFamily="2" charset="2"/>
              <a:buChar char="v"/>
            </a:pPr>
            <a:r>
              <a:rPr lang="en-GB" sz="2000" b="0" i="0" dirty="0">
                <a:solidFill>
                  <a:srgbClr val="333333"/>
                </a:solidFill>
                <a:effectLst/>
                <a:latin typeface="proxima_nova_rgregular"/>
              </a:rPr>
              <a:t>Challenges help me grow</a:t>
            </a:r>
          </a:p>
          <a:p>
            <a:pPr marL="342900" indent="-342900" algn="l">
              <a:buFont typeface="Wingdings" panose="05000000000000000000" pitchFamily="2" charset="2"/>
              <a:buChar char="v"/>
            </a:pPr>
            <a:r>
              <a:rPr lang="en-GB" sz="2000" b="0" i="0" dirty="0">
                <a:solidFill>
                  <a:srgbClr val="333333"/>
                </a:solidFill>
                <a:effectLst/>
                <a:latin typeface="proxima_nova_rgregular"/>
              </a:rPr>
              <a:t>I am in charge</a:t>
            </a:r>
          </a:p>
          <a:p>
            <a:pPr marL="342900" indent="-342900" algn="l">
              <a:buFont typeface="Wingdings" panose="05000000000000000000" pitchFamily="2" charset="2"/>
              <a:buChar char="v"/>
            </a:pPr>
            <a:r>
              <a:rPr lang="en-GB" sz="2000" b="0" i="0" dirty="0">
                <a:solidFill>
                  <a:srgbClr val="333333"/>
                </a:solidFill>
                <a:effectLst/>
                <a:latin typeface="proxima_nova_rgregular"/>
              </a:rPr>
              <a:t>I am in control</a:t>
            </a:r>
          </a:p>
          <a:p>
            <a:pPr marL="342900" indent="-342900" algn="l">
              <a:buFont typeface="Wingdings" panose="05000000000000000000" pitchFamily="2" charset="2"/>
              <a:buChar char="v"/>
            </a:pPr>
            <a:r>
              <a:rPr lang="en-GB" sz="2000" b="0" i="0" dirty="0">
                <a:solidFill>
                  <a:srgbClr val="333333"/>
                </a:solidFill>
                <a:effectLst/>
                <a:latin typeface="proxima_nova_rgregular"/>
              </a:rPr>
              <a:t>I am at peace with myself</a:t>
            </a:r>
          </a:p>
          <a:p>
            <a:pPr marL="342900" indent="-342900" algn="l">
              <a:buFont typeface="Wingdings" panose="05000000000000000000" pitchFamily="2" charset="2"/>
              <a:buChar char="v"/>
            </a:pPr>
            <a:r>
              <a:rPr lang="en-GB" sz="2000" b="0" i="0" dirty="0">
                <a:solidFill>
                  <a:srgbClr val="333333"/>
                </a:solidFill>
                <a:effectLst/>
                <a:latin typeface="proxima_nova_rgregular"/>
              </a:rPr>
              <a:t>I forgive others</a:t>
            </a:r>
          </a:p>
          <a:p>
            <a:pPr marL="342900" indent="-342900" algn="l">
              <a:buFont typeface="Wingdings" panose="05000000000000000000" pitchFamily="2" charset="2"/>
              <a:buChar char="v"/>
            </a:pPr>
            <a:r>
              <a:rPr lang="en-GB" sz="2000" b="0" i="0" dirty="0">
                <a:solidFill>
                  <a:srgbClr val="333333"/>
                </a:solidFill>
                <a:effectLst/>
                <a:latin typeface="proxima_nova_rgregular"/>
              </a:rPr>
              <a:t>I like exercise</a:t>
            </a:r>
          </a:p>
        </p:txBody>
      </p:sp>
    </p:spTree>
    <p:extLst>
      <p:ext uri="{BB962C8B-B14F-4D97-AF65-F5344CB8AC3E}">
        <p14:creationId xmlns:p14="http://schemas.microsoft.com/office/powerpoint/2010/main" val="2955292597"/>
      </p:ext>
    </p:extLst>
  </p:cSld>
  <p:clrMapOvr>
    <a:masterClrMapping/>
  </p:clrMapOvr>
  <mc:AlternateContent xmlns:mc="http://schemas.openxmlformats.org/markup-compatibility/2006">
    <mc:Choice xmlns:p14="http://schemas.microsoft.com/office/powerpoint/2010/main" Requires="p14">
      <p:transition spd="slow" p14:dur="22250" advClick="0" advTm="6000">
        <p14:reveal/>
      </p:transition>
    </mc:Choice>
    <mc:Fallback>
      <p:transition spd="slow" advClick="0" advTm="6000">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201</TotalTime>
  <Words>415</Words>
  <Application>Microsoft Office PowerPoint</Application>
  <PresentationFormat>Widescreen</PresentationFormat>
  <Paragraphs>38</Paragraphs>
  <Slides>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Century Gothic</vt:lpstr>
      <vt:lpstr>gothamrndbold</vt:lpstr>
      <vt:lpstr>gothamrndmedium</vt:lpstr>
      <vt:lpstr>proxima_nova_rgbold</vt:lpstr>
      <vt:lpstr>proxima_nova_rgregular</vt:lpstr>
      <vt:lpstr>Wingdings</vt:lpstr>
      <vt:lpstr>Wingdings 3</vt:lpstr>
      <vt:lpstr>Ion Boardroom</vt:lpstr>
      <vt:lpstr>PowerPoint Presentation</vt:lpstr>
      <vt:lpstr>PowerPoint Presentation</vt:lpstr>
      <vt:lpstr>Stress Awareness Month 2023</vt:lpstr>
      <vt:lpstr>How it affects us</vt:lpstr>
      <vt:lpstr>Don’t be a Slave to Tech </vt:lpstr>
      <vt:lpstr>Assess your mindset Being in control of your thoughts increases your ability to find solutions to challenging situations and to deal more affectively with stress. </vt:lpstr>
      <vt:lpstr>Using affirmations to change your mindset </vt:lpstr>
    </vt:vector>
  </TitlesOfParts>
  <Company>George Eliot Hospital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Wright Beverley (RLT) Senior Library Assistant GEH</dc:creator>
  <cp:lastModifiedBy>Wright Beverley (RLT) Senior Library Assistant GEH</cp:lastModifiedBy>
  <cp:revision>3</cp:revision>
  <dcterms:created xsi:type="dcterms:W3CDTF">2023-03-22T12:46:49Z</dcterms:created>
  <dcterms:modified xsi:type="dcterms:W3CDTF">2023-03-24T12:31:31Z</dcterms:modified>
</cp:coreProperties>
</file>