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2F89-875D-4539-8384-054DBAC4B9A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CE22-14B2-4FE4-9B32-1425CFEE5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15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2F89-875D-4539-8384-054DBAC4B9A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CE22-14B2-4FE4-9B32-1425CFEE5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D5F2F89-875D-4539-8384-054DBAC4B9A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810CE22-14B2-4FE4-9B32-1425CFEE5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2F89-875D-4539-8384-054DBAC4B9A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CE22-14B2-4FE4-9B32-1425CFEE5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44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5F2F89-875D-4539-8384-054DBAC4B9A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10CE22-14B2-4FE4-9B32-1425CFEE5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123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7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2F89-875D-4539-8384-054DBAC4B9A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CE22-14B2-4FE4-9B32-1425CFEE5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3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2F89-875D-4539-8384-054DBAC4B9A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CE22-14B2-4FE4-9B32-1425CFEE5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3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2F89-875D-4539-8384-054DBAC4B9A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CE22-14B2-4FE4-9B32-1425CFEE5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61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2F89-875D-4539-8384-054DBAC4B9A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CE22-14B2-4FE4-9B32-1425CFEE5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2F89-875D-4539-8384-054DBAC4B9A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CE22-14B2-4FE4-9B32-1425CFEE5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2F89-875D-4539-8384-054DBAC4B9A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CE22-14B2-4FE4-9B32-1425CFEE5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78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D5F2F89-875D-4539-8384-054DBAC4B9A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810CE22-14B2-4FE4-9B32-1425CFEE5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860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5750" advClick="0" advTm="5000">
        <p14:reveal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dn.ovarian.org.uk/media/images/ovarian-cancer-survival-rates.original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742F-FF68-A52E-A524-BC4C56E18F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Ovarian cancer awareness month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988B7-D6B5-014D-D9C1-89B686F522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4800" dirty="0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00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E6E37985-09B8-4F09-93C7-44CB3EDE5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6198"/>
            <a:ext cx="12192000" cy="6005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agram&#10;&#10;Description automatically generated">
            <a:extLst>
              <a:ext uri="{FF2B5EF4-FFF2-40B4-BE49-F238E27FC236}">
                <a16:creationId xmlns:a16="http://schemas.microsoft.com/office/drawing/2014/main" id="{8948AAAB-79AF-54A0-ED8F-860D0A27A2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172" y="180917"/>
            <a:ext cx="6110239" cy="625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6DA2F8-6FDC-BE77-B98B-60FA90A3ECEC}"/>
              </a:ext>
            </a:extLst>
          </p:cNvPr>
          <p:cNvSpPr/>
          <p:nvPr/>
        </p:nvSpPr>
        <p:spPr>
          <a:xfrm>
            <a:off x="362608" y="1720839"/>
            <a:ext cx="3704896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Ovarian</a:t>
            </a:r>
          </a:p>
          <a:p>
            <a:pPr algn="ctr"/>
            <a:r>
              <a:rPr lang="en-GB" sz="8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Cancer </a:t>
            </a:r>
          </a:p>
          <a:p>
            <a:pPr algn="ctr"/>
            <a:r>
              <a:rPr lang="en-GB" sz="8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Month</a:t>
            </a:r>
          </a:p>
          <a:p>
            <a:pPr algn="ctr"/>
            <a:endParaRPr lang="en-GB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792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CB74D-5DAE-C2E0-50ED-0B9302CD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2"/>
                </a:solidFill>
              </a:rPr>
              <a:t>Main symptoms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056" name="Content Placeholder 2053">
            <a:extLst>
              <a:ext uri="{FF2B5EF4-FFF2-40B4-BE49-F238E27FC236}">
                <a16:creationId xmlns:a16="http://schemas.microsoft.com/office/drawing/2014/main" id="{9AEEF433-0B46-E227-A035-337C47CE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77" y="2011680"/>
            <a:ext cx="3676678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latin typeface="Work Sans" panose="020B0604020202020204" pitchFamily="2" charset="0"/>
              </a:rPr>
              <a:t>I</a:t>
            </a:r>
            <a:r>
              <a:rPr lang="en-GB" sz="3200" b="0" i="0" dirty="0">
                <a:solidFill>
                  <a:schemeClr val="bg1"/>
                </a:solidFill>
                <a:effectLst/>
                <a:latin typeface="Work Sans" panose="020B0604020202020204" pitchFamily="2" charset="0"/>
              </a:rPr>
              <a:t>f you’re suffering with any of these symptoms frequently, make sure you see your GP to rule out anything serious.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6EC040-8BBD-8098-7A34-7285F97CF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4526" y="598634"/>
            <a:ext cx="5619286" cy="56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838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7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3085">
            <a:extLst>
              <a:ext uri="{FF2B5EF4-FFF2-40B4-BE49-F238E27FC236}">
                <a16:creationId xmlns:a16="http://schemas.microsoft.com/office/drawing/2014/main" id="{4521E245-781E-4267-8028-181370247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7812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074" name="Picture 2" descr="Frequent Weeing">
            <a:extLst>
              <a:ext uri="{FF2B5EF4-FFF2-40B4-BE49-F238E27FC236}">
                <a16:creationId xmlns:a16="http://schemas.microsoft.com/office/drawing/2014/main" id="{CE8B234F-C309-BBFE-B38A-E0874B3CF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6291" y="648992"/>
            <a:ext cx="5565539" cy="556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Rectangle 3087">
            <a:extLst>
              <a:ext uri="{FF2B5EF4-FFF2-40B4-BE49-F238E27FC236}">
                <a16:creationId xmlns:a16="http://schemas.microsoft.com/office/drawing/2014/main" id="{E0D6FA1A-9067-4A57-8B52-D76529106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8121" y="0"/>
            <a:ext cx="40138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214E7273-D54E-4C05-B07D-FEF35FDAB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8120" y="163629"/>
            <a:ext cx="4013880" cy="1674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Content Placeholder 3082">
            <a:extLst>
              <a:ext uri="{FF2B5EF4-FFF2-40B4-BE49-F238E27FC236}">
                <a16:creationId xmlns:a16="http://schemas.microsoft.com/office/drawing/2014/main" id="{2DF94272-8E16-312F-8C43-345E49064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853" y="2160158"/>
            <a:ext cx="3041972" cy="4050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</a:rPr>
              <a:t>Frequent weeing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48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7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2776A-9587-1270-BE31-AD28A3F3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284175"/>
            <a:ext cx="4212770" cy="58553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tx2"/>
                </a:solidFill>
              </a:rPr>
              <a:t>Difficulty eating</a:t>
            </a: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Difficulty Eating">
            <a:extLst>
              <a:ext uri="{FF2B5EF4-FFF2-40B4-BE49-F238E27FC236}">
                <a16:creationId xmlns:a16="http://schemas.microsoft.com/office/drawing/2014/main" id="{260954B3-41CA-CB5A-80EA-504E1E4F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8186" y="82294"/>
            <a:ext cx="6661406" cy="66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17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7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BB528-7998-17DA-B11C-6D75DFB19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2194560"/>
            <a:ext cx="4001729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800" spc="150" dirty="0">
                <a:solidFill>
                  <a:schemeClr val="tx2"/>
                </a:solidFill>
              </a:rPr>
              <a:t>bloating</a:t>
            </a: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Bloating">
            <a:extLst>
              <a:ext uri="{FF2B5EF4-FFF2-40B4-BE49-F238E27FC236}">
                <a16:creationId xmlns:a16="http://schemas.microsoft.com/office/drawing/2014/main" id="{B75A9ED8-C71A-C178-9575-B178CF1D26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632" y="598634"/>
            <a:ext cx="5619286" cy="56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40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7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B57B9212-F38D-4149-844C-A03D40E23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30400" y="0"/>
            <a:ext cx="961552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790EA8C-DE25-188B-8D99-EC78F6DDE6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5072" y="188260"/>
            <a:ext cx="6505838" cy="65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9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831B9-3A06-0F00-3115-EED8F491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5"/>
            <a:ext cx="3670874" cy="1920181"/>
          </a:xfrm>
        </p:spPr>
        <p:txBody>
          <a:bodyPr>
            <a:normAutofit fontScale="90000"/>
          </a:bodyPr>
          <a:lstStyle/>
          <a:p>
            <a:r>
              <a:rPr lang="en-GB" b="1" i="0" dirty="0">
                <a:solidFill>
                  <a:srgbClr val="1D1D1B"/>
                </a:solidFill>
                <a:effectLst/>
                <a:latin typeface="Work Sans" pitchFamily="2" charset="0"/>
              </a:rPr>
              <a:t>Biggest gynae killer</a:t>
            </a:r>
            <a:br>
              <a:rPr lang="en-GB" b="1" i="0" dirty="0">
                <a:solidFill>
                  <a:srgbClr val="1D1D1B"/>
                </a:solidFill>
                <a:effectLst/>
                <a:latin typeface="Work Sans" pitchFamily="2" charset="0"/>
              </a:rPr>
            </a:br>
            <a:endParaRPr lang="en-GB" dirty="0"/>
          </a:p>
        </p:txBody>
      </p: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FBDA6876-FD10-2018-52A6-FA6814979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77" y="2011680"/>
            <a:ext cx="3676678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0" i="0" dirty="0">
                <a:effectLst/>
                <a:latin typeface="Work Sans" pitchFamily="2" charset="0"/>
              </a:rPr>
              <a:t>Ovarian cancer kills more women in the UK than womb, cervical, vaginal and vulval cancer combined.</a:t>
            </a:r>
            <a:endParaRPr lang="en-US" sz="3600" dirty="0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94DBFBD2-23B9-4007-B82F-D0C394407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377EC8F5-D9DD-4A6C-D690-95B0C40E2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1" b="6262"/>
          <a:stretch/>
        </p:blipFill>
        <p:spPr bwMode="auto">
          <a:xfrm>
            <a:off x="5262368" y="598634"/>
            <a:ext cx="6283602" cy="56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2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8200">
            <a:extLst>
              <a:ext uri="{FF2B5EF4-FFF2-40B4-BE49-F238E27FC236}">
                <a16:creationId xmlns:a16="http://schemas.microsoft.com/office/drawing/2014/main" id="{FB2836FF-945C-48EA-A449-7EDFC73F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0"/>
            <a:ext cx="6069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83BC7947-FCF0-4F53-A871-5E847286C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C5E04DFB-DE39-4410-A457-DD1B62DE0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176109"/>
            <a:ext cx="6069743" cy="16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C5846-564D-4855-4D7F-007063843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961" y="284176"/>
            <a:ext cx="5094980" cy="1508760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rgbClr val="1D1D1B"/>
                </a:solidFill>
                <a:latin typeface="Work Sans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Early diagnosis is vital</a:t>
            </a:r>
            <a:br>
              <a:rPr lang="en-GB" b="1" i="0" dirty="0">
                <a:solidFill>
                  <a:srgbClr val="1D1D1B"/>
                </a:solidFill>
                <a:effectLst/>
                <a:latin typeface="Work Sans" pitchFamily="2" charset="0"/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8194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1D4234E1-1E6F-A3CA-4868-A9E35B3FC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75" y="982706"/>
            <a:ext cx="4851141" cy="485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Content Placeholder 8197">
            <a:extLst>
              <a:ext uri="{FF2B5EF4-FFF2-40B4-BE49-F238E27FC236}">
                <a16:creationId xmlns:a16="http://schemas.microsoft.com/office/drawing/2014/main" id="{B88855D0-AC5A-90EB-70BB-D2EA11C09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363" y="2011680"/>
            <a:ext cx="5090578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0" i="0" dirty="0">
                <a:solidFill>
                  <a:schemeClr val="bg1"/>
                </a:solidFill>
                <a:effectLst/>
                <a:latin typeface="Work Sans" pitchFamily="2" charset="0"/>
              </a:rPr>
              <a:t>Early diagnosis saves lives</a:t>
            </a:r>
            <a:r>
              <a:rPr lang="en-GB" sz="5400" b="0" i="0" dirty="0">
                <a:solidFill>
                  <a:schemeClr val="bg1"/>
                </a:solidFill>
                <a:effectLst/>
                <a:latin typeface="Work Sans" pitchFamily="2" charset="0"/>
              </a:rPr>
              <a:t> –</a:t>
            </a:r>
            <a:br>
              <a:rPr lang="en-GB" sz="5400" b="0" i="0" dirty="0">
                <a:solidFill>
                  <a:schemeClr val="bg1"/>
                </a:solidFill>
                <a:effectLst/>
                <a:latin typeface="Work Sans" pitchFamily="2" charset="0"/>
              </a:rPr>
            </a:br>
            <a:r>
              <a:rPr lang="en-GB" sz="5400" b="0" i="0" dirty="0">
                <a:solidFill>
                  <a:schemeClr val="bg1"/>
                </a:solidFill>
                <a:effectLst/>
                <a:latin typeface="Work Sans" pitchFamily="2" charset="0"/>
              </a:rPr>
              <a:t> </a:t>
            </a:r>
            <a:r>
              <a:rPr lang="en-GB" sz="5400" b="1" i="0" dirty="0">
                <a:solidFill>
                  <a:schemeClr val="bg1"/>
                </a:solidFill>
                <a:effectLst/>
                <a:latin typeface="Work Sans" pitchFamily="2" charset="0"/>
              </a:rPr>
              <a:t>ovarian.org.uk/symptoms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40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7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34</TotalTime>
  <Words>80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Corbel</vt:lpstr>
      <vt:lpstr>Wingdings</vt:lpstr>
      <vt:lpstr>Work Sans</vt:lpstr>
      <vt:lpstr>Banded</vt:lpstr>
      <vt:lpstr>Ovarian cancer awareness month</vt:lpstr>
      <vt:lpstr>PowerPoint Presentation</vt:lpstr>
      <vt:lpstr>Main symptoms</vt:lpstr>
      <vt:lpstr>PowerPoint Presentation</vt:lpstr>
      <vt:lpstr>Difficulty eating</vt:lpstr>
      <vt:lpstr>bloating</vt:lpstr>
      <vt:lpstr>PowerPoint Presentation</vt:lpstr>
      <vt:lpstr>Biggest gynae killer </vt:lpstr>
      <vt:lpstr>Early diagnosis is vital </vt:lpstr>
    </vt:vector>
  </TitlesOfParts>
  <Company>George Eliot Hospital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Ovarian cancer awareness month</dc:title>
  <dc:creator>Wright Beverley (RLT) Senior Library Assistant GEH</dc:creator>
  <cp:lastModifiedBy>Wright Beverley (RLT) Senior Library Assistant GEH</cp:lastModifiedBy>
  <cp:revision>4</cp:revision>
  <dcterms:created xsi:type="dcterms:W3CDTF">2023-03-14T13:09:27Z</dcterms:created>
  <dcterms:modified xsi:type="dcterms:W3CDTF">2023-03-21T11:34:30Z</dcterms:modified>
</cp:coreProperties>
</file>