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2" d="100"/>
          <a:sy n="92" d="100"/>
        </p:scale>
        <p:origin x="540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25BA-793F-4841-9024-45AE51F7B791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A9EF41-938F-4ECF-B8D1-D21102DD766D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25BA-793F-4841-9024-45AE51F7B791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9EF41-938F-4ECF-B8D1-D21102DD766D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BA9EF41-938F-4ECF-B8D1-D21102DD766D}" type="slidenum">
              <a:rPr lang="en-GB" smtClean="0"/>
              <a:t>‹#›</a:t>
            </a:fld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25BA-793F-4841-9024-45AE51F7B791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25BA-793F-4841-9024-45AE51F7B791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BA9EF41-938F-4ECF-B8D1-D21102DD766D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25BA-793F-4841-9024-45AE51F7B791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A9EF41-938F-4ECF-B8D1-D21102DD766D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54A25BA-793F-4841-9024-45AE51F7B791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9EF41-938F-4ECF-B8D1-D21102DD766D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25BA-793F-4841-9024-45AE51F7B791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BA9EF41-938F-4ECF-B8D1-D21102DD766D}" type="slidenum">
              <a:rPr lang="en-GB" smtClean="0"/>
              <a:t>‹#›</a:t>
            </a:fld>
            <a:endParaRPr lang="en-GB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25BA-793F-4841-9024-45AE51F7B791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BA9EF41-938F-4ECF-B8D1-D21102DD766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25BA-793F-4841-9024-45AE51F7B791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BA9EF41-938F-4ECF-B8D1-D21102DD766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A9EF41-938F-4ECF-B8D1-D21102DD766D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25BA-793F-4841-9024-45AE51F7B791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BA9EF41-938F-4ECF-B8D1-D21102DD766D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54A25BA-793F-4841-9024-45AE51F7B791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54A25BA-793F-4841-9024-45AE51F7B791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A9EF41-938F-4ECF-B8D1-D21102DD766D}" type="slidenum">
              <a:rPr lang="en-GB" smtClean="0"/>
              <a:t>‹#›</a:t>
            </a:fld>
            <a:endParaRPr lang="en-GB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utton-call-out-reply-website-icon-1174805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hape, arrow&#10;&#10;Description automatically generated">
            <a:extLst>
              <a:ext uri="{FF2B5EF4-FFF2-40B4-BE49-F238E27FC236}">
                <a16:creationId xmlns:a16="http://schemas.microsoft.com/office/drawing/2014/main" id="{7BD32768-C86A-A610-66F1-4EABD56B7E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71550" y="0"/>
            <a:ext cx="72009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1272FF4-C071-5FDD-F9BF-94AD7A52710F}"/>
              </a:ext>
            </a:extLst>
          </p:cNvPr>
          <p:cNvSpPr/>
          <p:nvPr/>
        </p:nvSpPr>
        <p:spPr>
          <a:xfrm>
            <a:off x="2123728" y="1484784"/>
            <a:ext cx="4608512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80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Calling all</a:t>
            </a:r>
          </a:p>
          <a:p>
            <a:pPr algn="ctr"/>
            <a:r>
              <a:rPr lang="en-GB" sz="8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Nurses!!</a:t>
            </a:r>
            <a:endParaRPr lang="en-GB" sz="80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 descr="A picture containing icon&#10;&#10;Description automatically generated">
            <a:extLst>
              <a:ext uri="{FF2B5EF4-FFF2-40B4-BE49-F238E27FC236}">
                <a16:creationId xmlns:a16="http://schemas.microsoft.com/office/drawing/2014/main" id="{96C61F6F-33A0-B525-1D2F-9D8226DFD7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615" y="4293095"/>
            <a:ext cx="2101275" cy="2118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6665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"/>
    </mc:Choice>
    <mc:Fallback>
      <p:transition spd="slow" advClick="0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The Royal Marsden Manual of Clinical Nursing Procedures</a:t>
            </a:r>
          </a:p>
        </p:txBody>
      </p:sp>
      <p:pic>
        <p:nvPicPr>
          <p:cNvPr id="4" name="Picture 3" descr="BOO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2708920"/>
            <a:ext cx="2841104" cy="3629510"/>
          </a:xfrm>
          <a:prstGeom prst="rect">
            <a:avLst/>
          </a:prstGeom>
          <a:effectLst>
            <a:innerShdw blurRad="63500" dist="50800" dir="10800000">
              <a:schemeClr val="bg1">
                <a:alpha val="50000"/>
              </a:schemeClr>
            </a:innerShdw>
          </a:effectLst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500" advClick="0" advTm="7000">
        <p15:prstTrans prst="wind"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400" dirty="0">
                <a:latin typeface="Calibri" pitchFamily="34" charset="0"/>
                <a:cs typeface="Calibri" pitchFamily="34" charset="0"/>
              </a:rPr>
              <a:t>The Manual is available..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GB" sz="4000" dirty="0">
                <a:latin typeface="Calibri" pitchFamily="34" charset="0"/>
                <a:cs typeface="Calibri" pitchFamily="34" charset="0"/>
              </a:rPr>
              <a:t>..as a book you can borrow </a:t>
            </a:r>
            <a:br>
              <a:rPr lang="en-GB" sz="4000" dirty="0">
                <a:latin typeface="Calibri" pitchFamily="34" charset="0"/>
                <a:cs typeface="Calibri" pitchFamily="34" charset="0"/>
              </a:rPr>
            </a:br>
            <a:r>
              <a:rPr lang="en-GB" sz="4000" dirty="0">
                <a:latin typeface="Calibri" pitchFamily="34" charset="0"/>
                <a:cs typeface="Calibri" pitchFamily="34" charset="0"/>
              </a:rPr>
              <a:t>from the Library..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sz="4000" dirty="0">
                <a:latin typeface="Calibri" pitchFamily="34" charset="0"/>
                <a:cs typeface="Calibri" pitchFamily="34" charset="0"/>
              </a:rPr>
              <a:t>..or Online</a:t>
            </a:r>
          </a:p>
        </p:txBody>
      </p:sp>
      <p:pic>
        <p:nvPicPr>
          <p:cNvPr id="4" name="Picture 3" descr="BOO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1988840"/>
            <a:ext cx="1688976" cy="2157667"/>
          </a:xfrm>
          <a:prstGeom prst="rect">
            <a:avLst/>
          </a:prstGeom>
          <a:ln w="66675">
            <a:solidFill>
              <a:schemeClr val="bg1"/>
            </a:solidFill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581128"/>
            <a:ext cx="8028384" cy="1461090"/>
          </a:xfrm>
          <a:prstGeom prst="rect">
            <a:avLst/>
          </a:prstGeom>
          <a:noFill/>
          <a:ln w="57150">
            <a:solidFill>
              <a:srgbClr val="7030A0"/>
            </a:solidFill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Click="0" advTm="7000"/>
    </mc:Choice>
    <mc:Fallback>
      <p:transition spd="slow" advClick="0" advTm="7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400" dirty="0">
                <a:latin typeface="Calibri" pitchFamily="34" charset="0"/>
                <a:cs typeface="Calibri" pitchFamily="34" charset="0"/>
              </a:rPr>
              <a:t>To access online</a:t>
            </a:r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44824"/>
            <a:ext cx="32956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3861048"/>
            <a:ext cx="1954336" cy="194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4283968" y="1772817"/>
            <a:ext cx="45720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itchFamily="34" charset="0"/>
                <a:cs typeface="Calibri" pitchFamily="34" charset="0"/>
              </a:rPr>
              <a:t>To gain access you will need an </a:t>
            </a:r>
            <a:r>
              <a:rPr lang="en-GB" sz="2800" b="1" dirty="0" err="1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OpenAthens</a:t>
            </a:r>
            <a:r>
              <a:rPr lang="en-GB" sz="2800" dirty="0">
                <a:latin typeface="Calibri" pitchFamily="34" charset="0"/>
                <a:cs typeface="Calibri" pitchFamily="34" charset="0"/>
              </a:rPr>
              <a:t> password</a:t>
            </a:r>
            <a:br>
              <a:rPr lang="en-GB" dirty="0">
                <a:latin typeface="Calibri" pitchFamily="34" charset="0"/>
                <a:cs typeface="Calibri" pitchFamily="34" charset="0"/>
              </a:rPr>
            </a:br>
            <a:br>
              <a:rPr lang="en-GB" dirty="0">
                <a:latin typeface="Calibri" pitchFamily="34" charset="0"/>
                <a:cs typeface="Calibri" pitchFamily="34" charset="0"/>
              </a:rPr>
            </a:b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611560" y="4077072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800" dirty="0">
                <a:latin typeface="Calibri" pitchFamily="34" charset="0"/>
                <a:cs typeface="Calibri" pitchFamily="34" charset="0"/>
              </a:rPr>
              <a:t>Call in the library for help – </a:t>
            </a:r>
            <a:br>
              <a:rPr lang="en-GB" sz="2800" dirty="0">
                <a:latin typeface="Calibri" pitchFamily="34" charset="0"/>
                <a:cs typeface="Calibri" pitchFamily="34" charset="0"/>
              </a:rPr>
            </a:br>
            <a:r>
              <a:rPr lang="en-GB" sz="2800" dirty="0">
                <a:latin typeface="Calibri" pitchFamily="34" charset="0"/>
                <a:cs typeface="Calibri" pitchFamily="34" charset="0"/>
              </a:rPr>
              <a:t>or fill out the online form</a:t>
            </a:r>
            <a:br>
              <a:rPr lang="en-GB" sz="2800" dirty="0">
                <a:latin typeface="Calibri" pitchFamily="34" charset="0"/>
                <a:cs typeface="Calibri" pitchFamily="34" charset="0"/>
              </a:rPr>
            </a:br>
            <a:r>
              <a:rPr lang="en-GB" sz="28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https://openathens.nice.org.uk/</a:t>
            </a:r>
            <a:endParaRPr lang="en-GB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7000"/>
    </mc:Choice>
    <mc:Fallback>
      <p:transition spd="slow" advClick="0" advTm="7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itchFamily="34" charset="0"/>
                <a:cs typeface="Calibri" pitchFamily="34" charset="0"/>
              </a:rPr>
              <a:t>Search the contents or search the A to Z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1625" y="1549220"/>
            <a:ext cx="8504238" cy="4527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Click="0" advTm="7000"/>
    </mc:Choice>
    <mc:Fallback>
      <p:transition spd="slow" advClick="0" advTm="7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itchFamily="34" charset="0"/>
                <a:cs typeface="Calibri" pitchFamily="34" charset="0"/>
              </a:rPr>
              <a:t>You can also search the chapters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1625" y="1741942"/>
            <a:ext cx="8504238" cy="4142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7000"/>
    </mc:Choice>
    <mc:Fallback>
      <p:transition spd="slow" advClick="0" advTm="7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itchFamily="34" charset="0"/>
                <a:cs typeface="Calibri" pitchFamily="34" charset="0"/>
              </a:rPr>
              <a:t>You can also search the Procedures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1625" y="2025399"/>
            <a:ext cx="8504238" cy="3575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750" advClick="0" advTm="7000"/>
    </mc:Choice>
    <mc:Fallback>
      <p:transition spd="slow" advClick="0" advTm="7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697AD-7022-E457-DE3C-8FA3D27DC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504" y="1459467"/>
            <a:ext cx="3574748" cy="1090538"/>
          </a:xfr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 sz="6600" dirty="0">
                <a:solidFill>
                  <a:srgbClr val="7F356A"/>
                </a:solidFill>
              </a:rPr>
              <a:t>Access..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E7F868-B88D-1E36-E6E8-C5A1036E51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3504" y="2673512"/>
            <a:ext cx="3574462" cy="2666891"/>
          </a:xfrm>
        </p:spPr>
        <p:txBody>
          <a:bodyPr vert="horz" lIns="68580" tIns="34290" rIns="68580" bIns="34290" rtlCol="0" anchor="t">
            <a:normAutofit fontScale="92500" lnSpcReduction="10000"/>
          </a:bodyPr>
          <a:lstStyle/>
          <a:p>
            <a:r>
              <a:rPr lang="en-US" sz="4050" dirty="0">
                <a:solidFill>
                  <a:schemeClr val="tx1"/>
                </a:solidFill>
              </a:rPr>
              <a:t>..From the Library computers or any Trust computer</a:t>
            </a:r>
          </a:p>
        </p:txBody>
      </p:sp>
      <p:pic>
        <p:nvPicPr>
          <p:cNvPr id="6" name="Content Placeholder 5" descr="A picture containing icon&#10;&#10;Description automatically generated">
            <a:extLst>
              <a:ext uri="{FF2B5EF4-FFF2-40B4-BE49-F238E27FC236}">
                <a16:creationId xmlns:a16="http://schemas.microsoft.com/office/drawing/2014/main" id="{F876043D-290F-5486-091E-69AF4466E0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2210253"/>
            <a:ext cx="3106674" cy="313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217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8000"/>
    </mc:Choice>
    <mc:Fallback xmlns="">
      <p:transition spd="slow" advClick="0" advTm="8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66</TotalTime>
  <Words>103</Words>
  <Application>Microsoft Office PowerPoint</Application>
  <PresentationFormat>On-screen Show (4:3)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Georgia</vt:lpstr>
      <vt:lpstr>Wingdings</vt:lpstr>
      <vt:lpstr>Wingdings 2</vt:lpstr>
      <vt:lpstr>Civic</vt:lpstr>
      <vt:lpstr>PowerPoint Presentation</vt:lpstr>
      <vt:lpstr>The Royal Marsden Manual of Clinical Nursing Procedures</vt:lpstr>
      <vt:lpstr>The Manual is available..</vt:lpstr>
      <vt:lpstr>To access online</vt:lpstr>
      <vt:lpstr>Search the contents or search the A to Z</vt:lpstr>
      <vt:lpstr>You can also search the chapters</vt:lpstr>
      <vt:lpstr>You can also search the Procedures</vt:lpstr>
      <vt:lpstr>Access..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Royal Marsden Manual of Clinical Nursing Procedures</dc:title>
  <dc:creator>BEVERLEY</dc:creator>
  <cp:lastModifiedBy>Wright Beverley (RLT) Senior Library Assistant GEH</cp:lastModifiedBy>
  <cp:revision>13</cp:revision>
  <dcterms:created xsi:type="dcterms:W3CDTF">2023-01-06T12:44:39Z</dcterms:created>
  <dcterms:modified xsi:type="dcterms:W3CDTF">2023-01-19T12:44:06Z</dcterms:modified>
</cp:coreProperties>
</file>