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B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316CD38-3AE4-49A1-B488-67465AA1082D}" type="datetimeFigureOut">
              <a:rPr lang="en-GB" smtClean="0"/>
              <a:pPr/>
              <a:t>12/01/2023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8E7286-D855-4B40-90EB-0188E0AD53E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publicdomainpictures.net/en/view-image.php?image=261383&amp;picture=megaphone-speaker-speaker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12.gif"/><Relationship Id="rId7" Type="http://schemas.openxmlformats.org/officeDocument/2006/relationships/image" Target="../media/image16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Relationship Id="rId9" Type="http://schemas.openxmlformats.org/officeDocument/2006/relationships/image" Target="../media/image1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35947-1124-79A1-1AEA-0190E6DB9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49424"/>
            <a:ext cx="447484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4800" dirty="0"/>
              <a:t>Online resources for your</a:t>
            </a:r>
          </a:p>
          <a:p>
            <a:pPr marL="109728" indent="0">
              <a:buNone/>
            </a:pPr>
            <a:r>
              <a:rPr lang="en-GB" sz="4800" dirty="0"/>
              <a:t>patient care and research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5D8B7D-B24B-58E9-44CE-1D97BBB69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399176"/>
            <a:ext cx="4464497" cy="1006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27000">
              <a:schemeClr val="accent2">
                <a:lumMod val="60000"/>
                <a:lumOff val="40000"/>
              </a:schemeClr>
            </a:glow>
          </a:effectLst>
        </p:spPr>
      </p:pic>
      <p:pic>
        <p:nvPicPr>
          <p:cNvPr id="6" name="Picture 5" descr="A close-up of a hand holding a magnifying glass">
            <a:extLst>
              <a:ext uri="{FF2B5EF4-FFF2-40B4-BE49-F238E27FC236}">
                <a16:creationId xmlns:a16="http://schemas.microsoft.com/office/drawing/2014/main" id="{9EBC960D-48E5-652B-C432-DACDD2CF3A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0" y="-33406"/>
            <a:ext cx="9144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C13EFF-8016-890A-FF04-FF54C91D44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8049" y="5608233"/>
            <a:ext cx="4468755" cy="100592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87E574D-5A1E-EDF1-5B06-30F3367C77D4}"/>
              </a:ext>
            </a:extLst>
          </p:cNvPr>
          <p:cNvSpPr txBox="1"/>
          <p:nvPr/>
        </p:nvSpPr>
        <p:spPr>
          <a:xfrm>
            <a:off x="5154099" y="3399868"/>
            <a:ext cx="347008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GB" sz="3200" dirty="0">
                <a:latin typeface="+mj-lt"/>
              </a:rPr>
              <a:t>Online resources for your</a:t>
            </a:r>
          </a:p>
          <a:p>
            <a:pPr marL="109728" indent="0">
              <a:buNone/>
            </a:pPr>
            <a:r>
              <a:rPr lang="en-GB" sz="3200" dirty="0">
                <a:latin typeface="+mj-lt"/>
              </a:rPr>
              <a:t>patient care and research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4DA74C-C6C9-6C3D-1FAB-C9A6DCB7FDE1}"/>
              </a:ext>
            </a:extLst>
          </p:cNvPr>
          <p:cNvSpPr/>
          <p:nvPr/>
        </p:nvSpPr>
        <p:spPr>
          <a:xfrm>
            <a:off x="3995936" y="323659"/>
            <a:ext cx="532859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6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Calling </a:t>
            </a:r>
            <a:br>
              <a:rPr lang="en-GB" sz="6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</a:br>
            <a:r>
              <a:rPr lang="en-GB" sz="6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all nurses!</a:t>
            </a:r>
            <a:endParaRPr lang="en-GB" sz="6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4546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/>
              <a:t>MAH Complete collection from MAG Online Library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204864"/>
            <a:ext cx="7488832" cy="17526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+mj-lt"/>
              </a:rPr>
              <a:t>The premium health journal collection from the Mark Allen Group.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5373216"/>
            <a:ext cx="5616624" cy="954107"/>
          </a:xfrm>
          <a:prstGeom prst="rect">
            <a:avLst/>
          </a:prstGeom>
          <a:noFill/>
          <a:ln w="15875" cmpd="dbl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cap="none" spc="0" dirty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www.magonlinelibrary.com/page/</a:t>
            </a:r>
            <a:br>
              <a:rPr lang="en-US" sz="2800" cap="none" spc="0" dirty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cap="none" spc="0" dirty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collections/</a:t>
            </a:r>
            <a:r>
              <a:rPr lang="en-US" sz="2800" cap="none" spc="0" dirty="0" err="1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mahcomplete</a:t>
            </a:r>
            <a:endParaRPr lang="en-US" sz="2800" cap="none" spc="0" dirty="0">
              <a:ln w="12700">
                <a:solidFill>
                  <a:srgbClr val="002060"/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581128"/>
            <a:ext cx="2004814" cy="200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19" y="4150490"/>
            <a:ext cx="4464497" cy="1006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500" advClick="0" advTm="2000">
        <p15:prstTrans prst="curtains"/>
      </p:transition>
    </mc:Choice>
    <mc:Fallback>
      <p:transition spd="slow" advClick="0" advTm="2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1359024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itchFamily="34" charset="0"/>
                <a:cs typeface="Calibri" pitchFamily="34" charset="0"/>
              </a:rPr>
              <a:t>MAH Complete covers the whole health care spectrum including nursing, midwifery, medicine, allied health professions and health economics.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789040"/>
            <a:ext cx="14954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149080"/>
            <a:ext cx="16002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653136"/>
            <a:ext cx="201734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5085184"/>
            <a:ext cx="1924999" cy="774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5517232"/>
            <a:ext cx="2079873" cy="769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>
                <a:latin typeface="Calibri" pitchFamily="34" charset="0"/>
                <a:cs typeface="Calibri" pitchFamily="34" charset="0"/>
              </a:rPr>
              <a:t>Access to Journals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en-GB" sz="3600" dirty="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rPr>
              <a:t>MAH Complete has many journal titles for your patient care...</a:t>
            </a:r>
          </a:p>
        </p:txBody>
      </p:sp>
      <p:pic>
        <p:nvPicPr>
          <p:cNvPr id="3074" name="Picture 2" descr="https://www.magonlinelibrary.com/na101/home/literatum/publisher/mag/journals/covergifs/bjca/cov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80928"/>
            <a:ext cx="1524000" cy="19335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078" name="Picture 6" descr="https://www.magonlinelibrary.com/na101/home/literatum/publisher/mag/journals/covergifs/bjcn/cov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293096"/>
            <a:ext cx="1419225" cy="19335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082" name="Picture 10" descr="https://www.magonlinelibrary.com/na101/home/literatum/publisher/mag/journals/covergifs/hmed/cove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780928"/>
            <a:ext cx="1524000" cy="19335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076" name="Picture 4" descr="https://www.magonlinelibrary.com/na101/home/literatum/publisher/mag/journals/content/chhe/2022/chhe.2022.3.issue-5/chhe.2022.3.issue-5/20221116/chhe.2022.3.issue-5.cover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8" y="2780928"/>
            <a:ext cx="1524000" cy="19335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086" name="Picture 14" descr="https://www.magonlinelibrary.com/na101/home/literatum/publisher/mag/journals/content/bjom/2023/bjom.2023.31.issue-1/bjom.2023.31.issue-1/20221223/bjom.2023.31.issue-1.cover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4293096"/>
            <a:ext cx="1524000" cy="19335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080" name="Picture 8" descr="https://www.magonlinelibrary.com/na101/home/literatum/publisher/mag/journals/content/bjha/2022/bjha.2022.16.issue-12/bjha.2022.16.issue-12/20221220/bjha.2022.16.issue-12.cover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780928"/>
            <a:ext cx="1524000" cy="19335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084" name="Picture 12" descr="https://www.magonlinelibrary.com/na101/home/literatum/publisher/mag/journals/covergifs/bjmh/cover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304" y="4293096"/>
            <a:ext cx="1479888" cy="2016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088" name="Picture 16" descr="https://www.magonlinelibrary.com/na101/home/literatum/publisher/mag/journals/content/bjon/2022/bjon.2022.31.issue-22/bjon.2022.31.issue-22/20221215/bjon.2022.31.issue-22.cover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20072" y="4365104"/>
            <a:ext cx="1524000" cy="19335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4000"/>
    </mc:Choice>
    <mc:Fallback xmlns="">
      <p:transition spd="slow" advClick="0" advTm="1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500"/>
                            </p:stCondLst>
                            <p:childTnLst>
                              <p:par>
                                <p:cTn id="4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500"/>
                            </p:stCondLst>
                            <p:childTnLst>
                              <p:par>
                                <p:cTn id="5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500"/>
                            </p:stCondLst>
                            <p:childTnLst>
                              <p:par>
                                <p:cTn id="5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64502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itchFamily="34" charset="0"/>
                <a:cs typeface="Calibri" pitchFamily="34" charset="0"/>
              </a:rPr>
              <a:t>To gain access to the many articles you will need an </a:t>
            </a:r>
            <a:r>
              <a:rPr lang="en-GB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OpenAthens</a:t>
            </a:r>
            <a:r>
              <a:rPr lang="en-GB" dirty="0">
                <a:latin typeface="Calibri" pitchFamily="34" charset="0"/>
                <a:cs typeface="Calibri" pitchFamily="34" charset="0"/>
              </a:rPr>
              <a:t> password</a:t>
            </a:r>
            <a:br>
              <a:rPr lang="en-GB" dirty="0">
                <a:latin typeface="Calibri" pitchFamily="34" charset="0"/>
                <a:cs typeface="Calibri" pitchFamily="34" charset="0"/>
              </a:rPr>
            </a:br>
            <a:br>
              <a:rPr lang="en-GB" dirty="0">
                <a:latin typeface="Calibri" pitchFamily="34" charset="0"/>
                <a:cs typeface="Calibri" pitchFamily="34" charset="0"/>
              </a:rPr>
            </a:br>
            <a:r>
              <a:rPr lang="en-GB" dirty="0">
                <a:latin typeface="Calibri" pitchFamily="34" charset="0"/>
                <a:cs typeface="Calibri" pitchFamily="34" charset="0"/>
              </a:rPr>
              <a:t>Call in the library for help – </a:t>
            </a:r>
            <a:br>
              <a:rPr lang="en-GB" dirty="0">
                <a:latin typeface="Calibri" pitchFamily="34" charset="0"/>
                <a:cs typeface="Calibri" pitchFamily="34" charset="0"/>
              </a:rPr>
            </a:br>
            <a:r>
              <a:rPr lang="en-GB" dirty="0">
                <a:latin typeface="Calibri" pitchFamily="34" charset="0"/>
                <a:cs typeface="Calibri" pitchFamily="34" charset="0"/>
              </a:rPr>
              <a:t>or fill out the online form</a:t>
            </a:r>
            <a:br>
              <a:rPr lang="en-GB" dirty="0">
                <a:latin typeface="Calibri" pitchFamily="34" charset="0"/>
                <a:cs typeface="Calibri" pitchFamily="34" charset="0"/>
              </a:rPr>
            </a:br>
            <a:r>
              <a:rPr lang="en-GB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https://openathens.nice.org.uk/</a:t>
            </a:r>
            <a:br>
              <a:rPr lang="en-GB" dirty="0">
                <a:latin typeface="Calibri" pitchFamily="34" charset="0"/>
                <a:cs typeface="Calibri" pitchFamily="34" charset="0"/>
              </a:rPr>
            </a:br>
            <a:br>
              <a:rPr lang="en-GB" dirty="0">
                <a:latin typeface="Calibri" pitchFamily="34" charset="0"/>
                <a:cs typeface="Calibri" pitchFamily="34" charset="0"/>
              </a:rPr>
            </a:br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149080"/>
            <a:ext cx="1954336" cy="194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92696"/>
            <a:ext cx="3960440" cy="100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345</TotalTime>
  <Words>129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Georgia</vt:lpstr>
      <vt:lpstr>Trebuchet MS</vt:lpstr>
      <vt:lpstr>Wingdings 2</vt:lpstr>
      <vt:lpstr>Urban</vt:lpstr>
      <vt:lpstr>PowerPoint Presentation</vt:lpstr>
      <vt:lpstr>MAH Complete collection from MAG Online Library</vt:lpstr>
      <vt:lpstr>MAH Complete covers the whole health care spectrum including nursing, midwifery, medicine, allied health professions and health economics.</vt:lpstr>
      <vt:lpstr>Access to Journals</vt:lpstr>
      <vt:lpstr>To gain access to the many articles you will need an OpenAthens password  Call in the library for help –  or fill out the online form https://openathens.nice.org.uk/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BEVERLEY</dc:creator>
  <cp:lastModifiedBy>Wright Beverley (RLT) Senior Library Assistant GEH</cp:lastModifiedBy>
  <cp:revision>28</cp:revision>
  <dcterms:created xsi:type="dcterms:W3CDTF">2023-01-04T09:32:04Z</dcterms:created>
  <dcterms:modified xsi:type="dcterms:W3CDTF">2023-01-12T13:20:06Z</dcterms:modified>
</cp:coreProperties>
</file>